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3"/>
  </p:notesMasterIdLst>
  <p:sldIdLst>
    <p:sldId id="309" r:id="rId2"/>
    <p:sldId id="293" r:id="rId3"/>
    <p:sldId id="324" r:id="rId4"/>
    <p:sldId id="325" r:id="rId5"/>
    <p:sldId id="327" r:id="rId6"/>
    <p:sldId id="328" r:id="rId7"/>
    <p:sldId id="332" r:id="rId8"/>
    <p:sldId id="329" r:id="rId9"/>
    <p:sldId id="330" r:id="rId10"/>
    <p:sldId id="331" r:id="rId11"/>
    <p:sldId id="333" r:id="rId12"/>
  </p:sldIdLst>
  <p:sldSz cx="12192000" cy="6858000"/>
  <p:notesSz cx="7104063" cy="10234613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Bahnschrift" panose="020B0502040204020203" pitchFamily="34" charset="0"/>
      <p:regular r:id="rId18"/>
      <p:bold r:id="rId19"/>
    </p:embeddedFont>
    <p:embeddedFont>
      <p:font typeface="Adobe Heiti Std R" panose="020B0400000000000000" pitchFamily="34" charset="-128"/>
      <p:regular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105C6C35-4BA8-4D38-A0DD-1FECF03AEA86}">
          <p14:sldIdLst>
            <p14:sldId id="309"/>
            <p14:sldId id="293"/>
            <p14:sldId id="324"/>
            <p14:sldId id="325"/>
            <p14:sldId id="327"/>
            <p14:sldId id="328"/>
            <p14:sldId id="332"/>
            <p14:sldId id="329"/>
            <p14:sldId id="330"/>
            <p14:sldId id="331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F5"/>
    <a:srgbClr val="007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7710" cy="513120"/>
          </a:xfrm>
          <a:prstGeom prst="rect">
            <a:avLst/>
          </a:prstGeom>
        </p:spPr>
        <p:txBody>
          <a:bodyPr vert="horz" lIns="94577" tIns="47288" rIns="94577" bIns="4728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4701" y="1"/>
            <a:ext cx="3077709" cy="513120"/>
          </a:xfrm>
          <a:prstGeom prst="rect">
            <a:avLst/>
          </a:prstGeom>
        </p:spPr>
        <p:txBody>
          <a:bodyPr vert="horz" lIns="94577" tIns="47288" rIns="94577" bIns="47288" rtlCol="0"/>
          <a:lstStyle>
            <a:lvl1pPr algn="r">
              <a:defRPr sz="1200"/>
            </a:lvl1pPr>
          </a:lstStyle>
          <a:p>
            <a:fld id="{7698969B-D11C-4EB5-8B1D-2A340BCCBD3C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77" tIns="47288" rIns="94577" bIns="4728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243" y="4925297"/>
            <a:ext cx="5683581" cy="4029786"/>
          </a:xfrm>
          <a:prstGeom prst="rect">
            <a:avLst/>
          </a:prstGeom>
        </p:spPr>
        <p:txBody>
          <a:bodyPr vert="horz" lIns="94577" tIns="47288" rIns="94577" bIns="47288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4" y="9721495"/>
            <a:ext cx="3077710" cy="513120"/>
          </a:xfrm>
          <a:prstGeom prst="rect">
            <a:avLst/>
          </a:prstGeom>
        </p:spPr>
        <p:txBody>
          <a:bodyPr vert="horz" lIns="94577" tIns="47288" rIns="94577" bIns="4728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4701" y="9721495"/>
            <a:ext cx="3077709" cy="513120"/>
          </a:xfrm>
          <a:prstGeom prst="rect">
            <a:avLst/>
          </a:prstGeom>
        </p:spPr>
        <p:txBody>
          <a:bodyPr vert="horz" lIns="94577" tIns="47288" rIns="94577" bIns="47288" rtlCol="0" anchor="b"/>
          <a:lstStyle>
            <a:lvl1pPr algn="r">
              <a:defRPr sz="1200"/>
            </a:lvl1pPr>
          </a:lstStyle>
          <a:p>
            <a:fld id="{D263C012-054C-4BB9-BA72-F6B2402D33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2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54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07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75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85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14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5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9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11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24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C012-054C-4BB9-BA72-F6B2402D33A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3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46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3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35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17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63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31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98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91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0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B133-BE9A-45FD-B02C-6CAAC6EEFE65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D9059-F9B7-435E-BED9-5710E7A261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92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36345" y="264151"/>
            <a:ext cx="11353800" cy="769441"/>
          </a:xfrm>
          <a:prstGeom prst="rect">
            <a:avLst/>
          </a:prstGeom>
          <a:noFill/>
          <a:ln w="12700">
            <a:solidFill>
              <a:srgbClr val="007AF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Comune di Ancona                                                                   </a:t>
            </a:r>
          </a:p>
          <a:p>
            <a:pPr algn="ctr"/>
            <a:r>
              <a:rPr lang="it-IT" sz="2200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U.O. EDILIZIA SCOLASTICA</a:t>
            </a:r>
            <a:endParaRPr lang="it-IT" sz="2200" dirty="0">
              <a:solidFill>
                <a:srgbClr val="007AF5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95" y="1101958"/>
            <a:ext cx="8023900" cy="56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>
            <a:gsLst>
              <a:gs pos="23000">
                <a:srgbClr val="007BFA"/>
              </a:gs>
              <a:gs pos="5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  <a:ln w="28575"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SECONDARIA 1° GRADO MICHELANGELO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</a:t>
            </a:r>
            <a:r>
              <a:rPr lang="it-IT" dirty="0">
                <a:latin typeface="Bahnschrift" panose="020B0502040204020203" pitchFamily="34" charset="0"/>
              </a:rPr>
              <a:t>PER RIPRISTINO DELLA FRUIBILITÀ DEGLI </a:t>
            </a:r>
            <a:r>
              <a:rPr lang="it-IT" dirty="0" smtClean="0">
                <a:latin typeface="Bahnschrift" panose="020B0502040204020203" pitchFamily="34" charset="0"/>
              </a:rPr>
              <a:t>EDIFICI </a:t>
            </a:r>
            <a:r>
              <a:rPr lang="it-IT" dirty="0">
                <a:latin typeface="Bahnschrift" panose="020B0502040204020203" pitchFamily="34" charset="0"/>
              </a:rPr>
              <a:t>SCOLASTICI A SEGUITO DEL SISMA DEL 09/11/2022</a:t>
            </a:r>
          </a:p>
          <a:p>
            <a:pPr algn="just"/>
            <a:endParaRPr lang="it-IT" dirty="0" smtClean="0">
              <a:latin typeface="Bahnschrift" panose="020B0502040204020203" pitchFamily="34" charset="0"/>
            </a:endParaRPr>
          </a:p>
          <a:p>
            <a:pPr algn="just"/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37590" y="3002197"/>
            <a:ext cx="553804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L. Lanzi n.8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€ 273.000,00</a:t>
            </a:r>
          </a:p>
          <a:p>
            <a:pPr algn="just"/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Sisma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In corso la progettazione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PFTE ed esecutiva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in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un unico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livello per riaprire l’area degli uffici </a:t>
            </a:r>
            <a:r>
              <a:rPr lang="it-IT" sz="1600" b="1" dirty="0" err="1" smtClean="0">
                <a:solidFill>
                  <a:srgbClr val="007BFA"/>
                </a:solidFill>
                <a:latin typeface="Bahnschrift" panose="020B0502040204020203" pitchFamily="34" charset="0"/>
              </a:rPr>
              <a:t>amministativi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 dell’istituto comprensivo (corpo 2)</a:t>
            </a:r>
            <a:endParaRPr lang="it-IT" sz="1600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864" y="3577545"/>
            <a:ext cx="5199447" cy="31280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229" y="128586"/>
            <a:ext cx="5195981" cy="32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>
            <a:gsLst>
              <a:gs pos="23000">
                <a:srgbClr val="007BFA"/>
              </a:gs>
              <a:gs pos="5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  <a:ln w="28575"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SECONDARIA 1° GRADO PINOCCHIO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</a:t>
            </a:r>
            <a:r>
              <a:rPr lang="it-IT" dirty="0">
                <a:latin typeface="Bahnschrift" panose="020B0502040204020203" pitchFamily="34" charset="0"/>
              </a:rPr>
              <a:t>PER RIPRISTINO DELLA FRUIBILITÀ DEGLI </a:t>
            </a:r>
            <a:r>
              <a:rPr lang="it-IT" dirty="0" smtClean="0">
                <a:latin typeface="Bahnschrift" panose="020B0502040204020203" pitchFamily="34" charset="0"/>
              </a:rPr>
              <a:t>EDIFICI </a:t>
            </a:r>
            <a:r>
              <a:rPr lang="it-IT" dirty="0">
                <a:latin typeface="Bahnschrift" panose="020B0502040204020203" pitchFamily="34" charset="0"/>
              </a:rPr>
              <a:t>SCOLASTICI A SEGUITO DEL SISMA DEL 09/11/2022</a:t>
            </a:r>
          </a:p>
          <a:p>
            <a:pPr algn="just"/>
            <a:endParaRPr lang="it-IT" dirty="0" smtClean="0">
              <a:latin typeface="Bahnschrift" panose="020B0502040204020203" pitchFamily="34" charset="0"/>
            </a:endParaRPr>
          </a:p>
          <a:p>
            <a:pPr algn="just"/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53691" y="2484652"/>
            <a:ext cx="542898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Madonnetta n.1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€ 600.000,00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Importo Lavori: </a:t>
            </a: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€ 388.280,90</a:t>
            </a:r>
          </a:p>
          <a:p>
            <a:pPr algn="just"/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di finanziamento:	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€ 360.000 con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fondi sisma 						€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240.000 con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mutuo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CDP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Progetto Esecutivo verificato e validato in cui si è raggiunto l’adeguamento sismico dell’edificio scolastico.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Entro l’anno verrà avviata la procedura di gara per l’affidamento dei lavori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352" y="128586"/>
            <a:ext cx="2223094" cy="15705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041" y="128586"/>
            <a:ext cx="2901476" cy="19245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154" y="4093875"/>
            <a:ext cx="3464862" cy="26117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b="13066"/>
          <a:stretch/>
        </p:blipFill>
        <p:spPr>
          <a:xfrm>
            <a:off x="6985137" y="2053117"/>
            <a:ext cx="5097380" cy="19404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/>
          <a:srcRect r="28727"/>
          <a:stretch/>
        </p:blipFill>
        <p:spPr>
          <a:xfrm>
            <a:off x="10416824" y="4392867"/>
            <a:ext cx="1661856" cy="20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>
            <a:gsLst>
              <a:gs pos="23000">
                <a:srgbClr val="007BFA"/>
              </a:gs>
              <a:gs pos="5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  <a:ln w="28575"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90" y="539984"/>
            <a:ext cx="54061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007AF5"/>
                </a:solidFill>
                <a:latin typeface="Bahnschrift" panose="020B0502040204020203" pitchFamily="34" charset="0"/>
              </a:rPr>
              <a:t>SCUOLA SECONDARIA DI 1° GRADO PODESTI </a:t>
            </a:r>
          </a:p>
          <a:p>
            <a:pPr algn="just"/>
            <a:endParaRPr lang="it-IT" sz="2400" b="1" dirty="0">
              <a:solidFill>
                <a:srgbClr val="007AF5"/>
              </a:solidFill>
              <a:latin typeface="Bahnschrift" panose="020B0502040204020203" pitchFamily="34" charset="0"/>
            </a:endParaRPr>
          </a:p>
          <a:p>
            <a:pPr algn="just"/>
            <a:r>
              <a:rPr lang="it-IT" dirty="0">
                <a:latin typeface="Bahnschrift" panose="020B0502040204020203" pitchFamily="34" charset="0"/>
              </a:rPr>
              <a:t>LAVORI PER RIPRISTINO DELLA FRUIBILITÀ DEGLI </a:t>
            </a:r>
            <a:r>
              <a:rPr lang="it-IT" dirty="0" smtClean="0">
                <a:latin typeface="Bahnschrift" panose="020B0502040204020203" pitchFamily="34" charset="0"/>
              </a:rPr>
              <a:t>EDIFICI </a:t>
            </a:r>
            <a:r>
              <a:rPr lang="it-IT" dirty="0">
                <a:latin typeface="Bahnschrift" panose="020B0502040204020203" pitchFamily="34" charset="0"/>
              </a:rPr>
              <a:t>SCOLASTICI A SEGUITO DEL SISMA DEL 09/11/2022</a:t>
            </a:r>
          </a:p>
          <a:p>
            <a:pPr algn="just"/>
            <a:endParaRPr lang="it-IT" dirty="0" smtClean="0">
              <a:latin typeface="Bahnschrift" panose="020B0502040204020203" pitchFamily="34" charset="0"/>
            </a:endParaRPr>
          </a:p>
          <a:p>
            <a:pPr algn="just"/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13790" y="3002197"/>
            <a:ext cx="59464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Urbino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>
                <a:solidFill>
                  <a:srgbClr val="FF0000"/>
                </a:solidFill>
                <a:latin typeface="Bahnschrift" panose="020B0502040204020203" pitchFamily="34" charset="0"/>
              </a:rPr>
              <a:t>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€ 1.050.000,00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Importo Lavori: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			€ 671.579,06</a:t>
            </a:r>
          </a:p>
          <a:p>
            <a:pPr algn="just"/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  </a:t>
            </a: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Sisma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algn="just"/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sz="17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Lavori </a:t>
            </a:r>
            <a:r>
              <a:rPr lang="it-IT" sz="1700" b="1" dirty="0">
                <a:solidFill>
                  <a:srgbClr val="007BFA"/>
                </a:solidFill>
                <a:latin typeface="Bahnschrift" panose="020B0502040204020203" pitchFamily="34" charset="0"/>
              </a:rPr>
              <a:t>in corso di esecuzione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30" y="111271"/>
            <a:ext cx="3485996" cy="18717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-482" r="10454" b="-1667"/>
          <a:stretch/>
        </p:blipFill>
        <p:spPr>
          <a:xfrm>
            <a:off x="7643882" y="2068575"/>
            <a:ext cx="1550452" cy="192579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3" b="2068"/>
          <a:stretch/>
        </p:blipFill>
        <p:spPr>
          <a:xfrm>
            <a:off x="9315080" y="2068575"/>
            <a:ext cx="2286894" cy="186724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0"/>
          <a:stretch/>
        </p:blipFill>
        <p:spPr>
          <a:xfrm>
            <a:off x="7643882" y="3994371"/>
            <a:ext cx="3958092" cy="27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SECONDARIA DI 1° GRADO “G. LEOPARDI” 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REALIZZAZIONE DI OPERE DI SOSTEGNO NEL LOTTO</a:t>
            </a:r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13789" y="2143093"/>
            <a:ext cx="568559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Veneto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250.000,00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Importo Lavori: </a:t>
            </a: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€ 138.887,87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Mutuo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I lavori sono conclusi</a:t>
            </a:r>
          </a:p>
          <a:p>
            <a:pPr algn="just"/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(rimane la </a:t>
            </a:r>
            <a:r>
              <a:rPr lang="it-IT" sz="1600" b="1" dirty="0" err="1" smtClean="0">
                <a:solidFill>
                  <a:srgbClr val="007BFA"/>
                </a:solidFill>
                <a:latin typeface="Bahnschrift" panose="020B0502040204020203" pitchFamily="34" charset="0"/>
              </a:rPr>
              <a:t>ripiantumazione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 a compensazione degli alberi abbattuti da eseguire nell’area attualmente non realizzabile per interferenza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con cantiere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PNRR)</a:t>
            </a:r>
            <a:endParaRPr lang="it-IT" sz="1600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40" y="1842596"/>
            <a:ext cx="4852274" cy="27294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98" r="-1284" b="51069"/>
          <a:stretch/>
        </p:blipFill>
        <p:spPr>
          <a:xfrm>
            <a:off x="7122640" y="159965"/>
            <a:ext cx="2357790" cy="15326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9" b="1714"/>
          <a:stretch/>
        </p:blipFill>
        <p:spPr>
          <a:xfrm>
            <a:off x="9549462" y="176120"/>
            <a:ext cx="2456497" cy="15106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233" y="4727822"/>
            <a:ext cx="5301972" cy="18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SCUOLE DELL'INFANZIA "GARIBALDI", "LA GINESTRA" E DELL’ASILO NIDO "STELLA STELLINA" 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DI RIQUALIFICAZIONE DELLE AREE ESTERNE DI PERTINENZA MEDIANTE MANUTENZIONE STRAORDINARIA </a:t>
            </a:r>
          </a:p>
          <a:p>
            <a:pPr algn="just"/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37590" y="3002197"/>
            <a:ext cx="5785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Torrioni, via Flavia 							e	via Togliatti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€ 200.000,00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Importo Lavori:	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€ 141.665,14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di finanziamento:	</a:t>
            </a: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Mutuo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I lavori presso il nido Stella Stellina e presso la scuola Ginestra sono conclusi. Per la scuola Garibaldi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è stato realizzato il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muro di sostegno a gravità in gabbioni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e si sta completando l’area giochi con pavimentazione </a:t>
            </a:r>
            <a:r>
              <a:rPr lang="it-IT" b="1" dirty="0" err="1" smtClean="0">
                <a:solidFill>
                  <a:srgbClr val="007BFA"/>
                </a:solidFill>
                <a:latin typeface="Bahnschrift" panose="020B0502040204020203" pitchFamily="34" charset="0"/>
              </a:rPr>
              <a:t>antitrauma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 ( 70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%)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351" y="218354"/>
            <a:ext cx="3605449" cy="250684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89" y="2029164"/>
            <a:ext cx="2841580" cy="194606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r="2222"/>
          <a:stretch/>
        </p:blipFill>
        <p:spPr>
          <a:xfrm>
            <a:off x="6848812" y="4257669"/>
            <a:ext cx="2568724" cy="159299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36" y="4761900"/>
            <a:ext cx="2731038" cy="20482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671" r="230" b="20202"/>
          <a:stretch/>
        </p:blipFill>
        <p:spPr>
          <a:xfrm>
            <a:off x="6904434" y="218354"/>
            <a:ext cx="1345045" cy="174137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28" y="2777853"/>
            <a:ext cx="2610572" cy="19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PRIMARIA “COLLODI”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DI MANUTENZIONE STRAORDINARIA DELLA COPERTURA DEL CORPO ORIGINARIO </a:t>
            </a:r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81879" y="2076402"/>
            <a:ext cx="56855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della Montagnola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€ 350.000,00</a:t>
            </a:r>
          </a:p>
          <a:p>
            <a:pPr algn="just"/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Importo Lavori: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203.384,25</a:t>
            </a:r>
          </a:p>
          <a:p>
            <a:pPr algn="just"/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di finanziamento: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Mutuo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I lavori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di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rifacimento del pacchetto di copertura sono in corso di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ultimazione (80%)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95" y="128585"/>
            <a:ext cx="4520850" cy="43237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4458" t="6021" r="22012"/>
          <a:stretch/>
        </p:blipFill>
        <p:spPr>
          <a:xfrm>
            <a:off x="8429970" y="3657600"/>
            <a:ext cx="3610603" cy="29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SECONDARIA DI 1° GRADO G. PASCOLI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DI MANUTENZIONE STRAORDINARIA DEGLI IMPIANTI E DELLE VIE D'ESODO DELLA SCUOLA </a:t>
            </a:r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37782" y="2336377"/>
            <a:ext cx="5537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Cadore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€ 120.000,00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Importo Lavori:	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€ 44.091,15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Mutuo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avanzamento: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I lavori sono in corso di ultimazione (90%)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153" y="128586"/>
            <a:ext cx="5133277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3789" y="539984"/>
            <a:ext cx="55536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SCUOLA PRIMARIA “COLLODI”-PALESTRA</a:t>
            </a:r>
          </a:p>
          <a:p>
            <a:pPr algn="just"/>
            <a:r>
              <a:rPr lang="it-IT" dirty="0" smtClean="0">
                <a:latin typeface="Bahnschrift" panose="020B0502040204020203" pitchFamily="34" charset="0"/>
              </a:rPr>
              <a:t>LAVORI DI MANUTENZIONE STRAORDINARIA DELLA COPERTURA E DELLE FACCIATE DELLA PALESTRA (CORPO C) </a:t>
            </a:r>
            <a:endParaRPr lang="it-IT" sz="1000" dirty="0"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40305" y="2668684"/>
            <a:ext cx="57702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della Montagnola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€ 450.000,00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Importo Lavori</a:t>
            </a: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: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260.215,19</a:t>
            </a:r>
          </a:p>
          <a:p>
            <a:pPr algn="just"/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Mutuo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	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approvazione del progetto PFTE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ed Esecutivo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in un unico livello con D.G.C. 481 del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11/06/2025. La </a:t>
            </a:r>
            <a:r>
              <a:rPr lang="it-IT" sz="1600" b="1" dirty="0">
                <a:solidFill>
                  <a:srgbClr val="007BFA"/>
                </a:solidFill>
                <a:latin typeface="Bahnschrift" panose="020B0502040204020203" pitchFamily="34" charset="0"/>
              </a:rPr>
              <a:t>consegna dei lavori, compatibilmente con le lezioni scolastiche in </a:t>
            </a:r>
            <a:r>
              <a:rPr lang="it-IT" sz="1600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corso e l’utilizzo quotidiano della palestra, avverrà a fine dell’anno scolastico 2025-26</a:t>
            </a:r>
            <a:endParaRPr lang="it-IT" sz="1600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058" y="128586"/>
            <a:ext cx="2738868" cy="207339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425" y="128586"/>
            <a:ext cx="2724617" cy="207339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706" y="5197099"/>
            <a:ext cx="4009438" cy="166090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751" y="2327267"/>
            <a:ext cx="4913348" cy="28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37782" y="128586"/>
            <a:ext cx="5831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latin typeface="Bahnschrift" panose="020B0502040204020203" pitchFamily="34" charset="0"/>
            </a:endParaRPr>
          </a:p>
          <a:p>
            <a:pPr algn="just"/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LAVORI DI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MANUTENZIONE STRAORDINARIA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MURO DI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SOSTEGNO E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RIFACIMENTO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PASSERELLA PEDONALE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DI ACCESSO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ALL’ASILO NIDO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SCARABOCCHIO</a:t>
            </a:r>
            <a:endParaRPr lang="it-IT" dirty="0" smtClean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pPr algn="just"/>
            <a:endParaRPr lang="it-IT" sz="1600" dirty="0" smtClean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80281" y="3107445"/>
            <a:ext cx="58326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Pesaro</a:t>
            </a:r>
          </a:p>
          <a:p>
            <a:pPr algn="just"/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€ 200.000,00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Importo Lavori:		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€ 104.820,63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 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		Mutuo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algn="just"/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 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Approvato con D.G.C. n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. 959 del 14/11/2025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il progetto PFTE ed esecutivo in unico livello. E’ in corso l’affidamento dei lavori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57940" y="1648028"/>
            <a:ext cx="5831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smtClean="0">
                <a:latin typeface="Bahnschrift" panose="020B0502040204020203" pitchFamily="34" charset="0"/>
              </a:rPr>
              <a:t>A seguito di sopralluoghi dei tecnici comunali e delle segnalazioni degli operatori dell’asilo nido, si è riscontrata la necessità demolire e ricostruire la passerella di accesso dell’asilo nido Scarabocchio con il contestuale rifacimento ex-novo del muro di sostegno</a:t>
            </a:r>
            <a:endParaRPr lang="it-IT" sz="800" dirty="0">
              <a:latin typeface="Bahnschrift" panose="020B0502040204020203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588" y="2299299"/>
            <a:ext cx="3368590" cy="22355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14" y="4261607"/>
            <a:ext cx="4232212" cy="221697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812599" y="2047072"/>
            <a:ext cx="2032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Bahnschrift" panose="020B0502040204020203" pitchFamily="34" charset="0"/>
              </a:rPr>
              <a:t>Stato attuale</a:t>
            </a:r>
            <a:endParaRPr lang="it-IT" sz="1400" dirty="0">
              <a:latin typeface="Bahnschrift" panose="020B0502040204020203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703772" y="6478581"/>
            <a:ext cx="445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Bahnschrift" panose="020B0502040204020203" pitchFamily="34" charset="0"/>
              </a:rPr>
              <a:t>PFTE e Progetto Esecutivo in unico livello</a:t>
            </a:r>
            <a:endParaRPr lang="it-IT" sz="1400" dirty="0">
              <a:latin typeface="Bahnschrift" panose="020B0502040204020203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032" y="141881"/>
            <a:ext cx="2691894" cy="198237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62" y="137699"/>
            <a:ext cx="2586941" cy="19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2401" y="128586"/>
            <a:ext cx="444499" cy="6577014"/>
          </a:xfrm>
          <a:prstGeom prst="rect">
            <a:avLst/>
          </a:prstGeom>
          <a:gradFill flip="none" rotWithShape="1">
            <a:gsLst>
              <a:gs pos="0">
                <a:srgbClr val="007BFA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4800" b="1" spc="-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dobe Heiti Std R" panose="020B0400000000000000" pitchFamily="34" charset="-128"/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37782" y="128586"/>
            <a:ext cx="583146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latin typeface="Bahnschrift" panose="020B0502040204020203" pitchFamily="34" charset="0"/>
            </a:endParaRPr>
          </a:p>
          <a:p>
            <a:pPr algn="just"/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EX DISNEY - UFFICI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AMMINISTRATIVI ISTITUTO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COMPRENSIVO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ANCONA NORD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VIA VOLTA N.1A LAVORI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PER RIPRISTINO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DELLA FRUIBILITÀ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DEGLI UFFICI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SCOLASTICI A SEGUITO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DEL SISMA </a:t>
            </a:r>
            <a:r>
              <a:rPr lang="it-IT" sz="2000" b="1" dirty="0">
                <a:solidFill>
                  <a:srgbClr val="007AF5"/>
                </a:solidFill>
                <a:latin typeface="Bahnschrift" panose="020B0502040204020203" pitchFamily="34" charset="0"/>
              </a:rPr>
              <a:t>DEL </a:t>
            </a:r>
            <a:r>
              <a:rPr lang="it-IT" sz="2000" b="1" dirty="0" smtClean="0">
                <a:solidFill>
                  <a:srgbClr val="007AF5"/>
                </a:solidFill>
                <a:latin typeface="Bahnschrift" panose="020B0502040204020203" pitchFamily="34" charset="0"/>
              </a:rPr>
              <a:t>09/11/2022</a:t>
            </a:r>
          </a:p>
          <a:p>
            <a:pPr algn="just"/>
            <a:endParaRPr lang="it-IT" dirty="0" smtClean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25783" y="128586"/>
            <a:ext cx="6002563" cy="6577014"/>
          </a:xfrm>
          <a:prstGeom prst="rect">
            <a:avLst/>
          </a:prstGeom>
          <a:noFill/>
          <a:ln>
            <a:solidFill>
              <a:srgbClr val="007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54400" y="2364633"/>
            <a:ext cx="57393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Localizzazione intervento :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via A. Volta</a:t>
            </a:r>
          </a:p>
          <a:p>
            <a:pPr algn="just"/>
            <a:endParaRPr lang="it-IT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Quadro Economico</a:t>
            </a:r>
            <a:r>
              <a:rPr lang="it-IT" b="1" dirty="0" smtClean="0">
                <a:latin typeface="Bahnschrift" panose="020B0502040204020203" pitchFamily="34" charset="0"/>
              </a:rPr>
              <a:t>:</a:t>
            </a:r>
            <a:r>
              <a:rPr lang="it-IT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      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€ 250.000,00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 smtClean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Importo Lavori:			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€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164.217,39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Fonte di finanziamento:	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		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€160.000,00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sisma</a:t>
            </a:r>
          </a:p>
          <a:p>
            <a:pPr lvl="5" algn="just"/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			€ 90.000,00 mutuo</a:t>
            </a:r>
          </a:p>
          <a:p>
            <a:pPr algn="just"/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 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Stato avanzamento:</a:t>
            </a:r>
            <a:r>
              <a:rPr lang="it-IT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Approvato con D.G.C. n.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944 </a:t>
            </a:r>
            <a:r>
              <a:rPr lang="it-IT" b="1" dirty="0">
                <a:solidFill>
                  <a:srgbClr val="007BFA"/>
                </a:solidFill>
                <a:latin typeface="Bahnschrift" panose="020B0502040204020203" pitchFamily="34" charset="0"/>
              </a:rPr>
              <a:t>del 14/11/2025 il progetto PFTE ed esecutivo in unico livello. </a:t>
            </a:r>
            <a:r>
              <a:rPr lang="it-IT" b="1" dirty="0" smtClean="0">
                <a:solidFill>
                  <a:srgbClr val="007BFA"/>
                </a:solidFill>
                <a:latin typeface="Bahnschrift" panose="020B0502040204020203" pitchFamily="34" charset="0"/>
              </a:rPr>
              <a:t>Entro l’anno verrà avviata la procedura di gara per l’affidamento dei lavori</a:t>
            </a:r>
            <a:endParaRPr lang="it-IT" b="1" dirty="0">
              <a:solidFill>
                <a:srgbClr val="007BFA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963" y="2666636"/>
            <a:ext cx="5030182" cy="281118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6" b="5426"/>
          <a:stretch/>
        </p:blipFill>
        <p:spPr>
          <a:xfrm>
            <a:off x="6856963" y="446644"/>
            <a:ext cx="2488589" cy="16765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919038" y="2204507"/>
            <a:ext cx="2032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Bahnschrift" panose="020B0502040204020203" pitchFamily="34" charset="0"/>
              </a:rPr>
              <a:t>Stato attuale</a:t>
            </a:r>
            <a:endParaRPr lang="it-IT" sz="1400" dirty="0">
              <a:latin typeface="Bahnschrift" panose="020B0502040204020203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568383" y="5515570"/>
            <a:ext cx="445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Bahnschrift" panose="020B0502040204020203" pitchFamily="34" charset="0"/>
              </a:rPr>
              <a:t>PFTE e Progetto Esecutivo in unico livello</a:t>
            </a:r>
            <a:endParaRPr lang="it-IT" sz="1400" dirty="0">
              <a:latin typeface="Bahnschrift" panose="020B0502040204020203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552" y="440052"/>
            <a:ext cx="2678476" cy="1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2428</TotalTime>
  <Words>866</Words>
  <Application>Microsoft Office PowerPoint</Application>
  <PresentationFormat>Widescreen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Calibri</vt:lpstr>
      <vt:lpstr>Wingdings</vt:lpstr>
      <vt:lpstr>Arial</vt:lpstr>
      <vt:lpstr>Bahnschrift</vt:lpstr>
      <vt:lpstr>Adobe Heiti Std R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Infr Viarie</dc:title>
  <dc:creator>FP</dc:creator>
  <cp:lastModifiedBy>Brocchi Claudia</cp:lastModifiedBy>
  <cp:revision>279</cp:revision>
  <cp:lastPrinted>2023-09-06T08:07:39Z</cp:lastPrinted>
  <dcterms:created xsi:type="dcterms:W3CDTF">2023-08-30T11:02:00Z</dcterms:created>
  <dcterms:modified xsi:type="dcterms:W3CDTF">2025-11-25T09:04:26Z</dcterms:modified>
</cp:coreProperties>
</file>