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40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1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media/image1.jpeg" ContentType="image/jpeg"/>
  <Override PartName="/ppt/media/image3.png" ContentType="image/png"/>
  <Override PartName="/ppt/media/image2.jpeg" ContentType="image/jpeg"/>
  <Override PartName="/ppt/media/image4.png" ContentType="image/png"/>
  <Override PartName="/ppt/media/image6.jpeg" ContentType="image/jpeg"/>
  <Override PartName="/ppt/media/image5.jpeg" ContentType="image/jpeg"/>
  <Override PartName="/ppt/media/image7.jpeg" ContentType="image/jpe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2" r:id="rId3"/>
    <p:sldMasterId id="2147483676" r:id="rId4"/>
    <p:sldMasterId id="2147483690" r:id="rId5"/>
    <p:sldMasterId id="2147483704" r:id="rId6"/>
    <p:sldMasterId id="2147483718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14.xml"/><Relationship Id="rId4" Type="http://schemas.openxmlformats.org/officeDocument/2006/relationships/slideMaster" Target="slideMasters/slideMaster27.xml"/><Relationship Id="rId5" Type="http://schemas.openxmlformats.org/officeDocument/2006/relationships/slideMaster" Target="slideMasters/slideMaster40.xml"/><Relationship Id="rId6" Type="http://schemas.openxmlformats.org/officeDocument/2006/relationships/slideMaster" Target="slideMasters/slideMaster53.xml"/><Relationship Id="rId7" Type="http://schemas.openxmlformats.org/officeDocument/2006/relationships/slideMaster" Target="slideMasters/slideMaster6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1.jpeg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1.jpeg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<Relationship Id="rId2" Type="http://schemas.openxmlformats.org/officeDocument/2006/relationships/image" Target="../media/image1.jpeg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<Relationship Id="rId2" Type="http://schemas.openxmlformats.org/officeDocument/2006/relationships/image" Target="../media/image1.jpeg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<Relationship Id="rId2" Type="http://schemas.openxmlformats.org/officeDocument/2006/relationships/image" Target="../media/image1.jpeg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<Relationship Id="rId2" Type="http://schemas.openxmlformats.org/officeDocument/2006/relationships/image" Target="../media/image1.jpeg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<Relationship Id="rId2" Type="http://schemas.openxmlformats.org/officeDocument/2006/relationships/image" Target="../media/image1.jpeg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<Relationship Id="rId2" Type="http://schemas.openxmlformats.org/officeDocument/2006/relationships/image" Target="../media/image1.jpeg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iapositiva titol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it-IT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6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75C760D-C448-468A-9D4E-06BDA7D72A55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olo titol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43551B8-D0DD-48EF-9487-420E369C99EE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Fai clic per modificare il formato del testo della struttura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 struttura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 struttura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 struttura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 struttura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Sesto livello struttura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Settimo livello struttura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uota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FF85D1C-A3C3-493A-8F07-F4D1BBDBD472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Layout personalizza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dt" idx="3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ftr" idx="3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sldNum" idx="3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6B24743-6845-41E8-B8AC-C879E9A85473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0" name="Immagine 5" descr=""/>
          <p:cNvPicPr/>
          <p:nvPr/>
        </p:nvPicPr>
        <p:blipFill>
          <a:blip r:embed="rId2"/>
          <a:stretch/>
        </p:blipFill>
        <p:spPr>
          <a:xfrm>
            <a:off x="930240" y="365040"/>
            <a:ext cx="1686240" cy="597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1" name="Immagine1" descr=""/>
          <p:cNvPicPr/>
          <p:nvPr/>
        </p:nvPicPr>
        <p:blipFill>
          <a:blip r:embed="rId3"/>
          <a:stretch/>
        </p:blipFill>
        <p:spPr>
          <a:xfrm>
            <a:off x="10573920" y="365040"/>
            <a:ext cx="651240" cy="10072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" name="Titolo 1"/>
          <p:cNvSpPr/>
          <p:nvPr/>
        </p:nvSpPr>
        <p:spPr>
          <a:xfrm>
            <a:off x="990720" y="517680"/>
            <a:ext cx="10515240" cy="13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lnSpcReduction="9999"/>
          </a:bodyPr>
          <a:p>
            <a:pPr algn="ctr" defTabSz="914400">
              <a:lnSpc>
                <a:spcPct val="90000"/>
              </a:lnSpc>
            </a:pPr>
            <a:r>
              <a:rPr b="1" lang="it-IT" sz="2400" strike="noStrike" u="none">
                <a:solidFill>
                  <a:srgbClr val="0f172a"/>
                </a:solidFill>
                <a:effectLst/>
                <a:uFillTx/>
                <a:latin typeface="Calibri"/>
              </a:rPr>
              <a:t>Convenzione</a:t>
            </a:r>
            <a:br>
              <a:rPr sz="2400"/>
            </a:br>
            <a:r>
              <a:rPr b="1" lang="it-IT" sz="2400" strike="noStrike" u="none">
                <a:solidFill>
                  <a:srgbClr val="1d4ed8"/>
                </a:solidFill>
                <a:effectLst/>
                <a:uFillTx/>
                <a:latin typeface="Calibri"/>
              </a:rPr>
              <a:t>DICEA – Comune di Ancona</a:t>
            </a:r>
            <a:br>
              <a:rPr sz="2000"/>
            </a:br>
            <a:br>
              <a:rPr sz="2000"/>
            </a:b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uto con didascalia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t-IT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dt" idx="3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PlaceHolder 5"/>
          <p:cNvSpPr>
            <a:spLocks noGrp="1"/>
          </p:cNvSpPr>
          <p:nvPr>
            <p:ph type="ftr" idx="3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PlaceHolder 6"/>
          <p:cNvSpPr>
            <a:spLocks noGrp="1"/>
          </p:cNvSpPr>
          <p:nvPr>
            <p:ph type="sldNum" idx="3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723476A-0791-49A3-A560-73DAAA51A7B3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Predefini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it-IT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6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dt" idx="4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ftr" idx="4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sldNum" idx="4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4C62B08-C641-44FF-BDBE-42DF8F9DC176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edefinito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Fai clic per modificare il formato del testo della struttura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 struttura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 struttura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 struttura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 struttura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Sesto livello struttura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Settimo livello struttura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t-IT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dt" idx="4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ftr" idx="4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sldNum" idx="4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414C0F7-3A17-49C9-A1F1-CC746BCD8797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Predefinito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dt" idx="4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ftr" idx="4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sldNum" idx="4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D37370D-9E86-402E-8128-CA0D4CB6EF6D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Predefinito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dt" idx="4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ftr" idx="5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sldNum" idx="5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33A9A49-B155-42EC-A4D6-03869A842E12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edefinito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dt" idx="5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ftr" idx="5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sldNum" idx="5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1BB80E2-D128-47E7-BF82-AE843F0D102A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3" name="Immagine 5" descr=""/>
          <p:cNvPicPr/>
          <p:nvPr/>
        </p:nvPicPr>
        <p:blipFill>
          <a:blip r:embed="rId2"/>
          <a:stretch/>
        </p:blipFill>
        <p:spPr>
          <a:xfrm>
            <a:off x="930240" y="365040"/>
            <a:ext cx="1686240" cy="5976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Predefinito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dt" idx="5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ftr" idx="5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 type="sldNum" idx="5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1656812-887B-4D52-A9DF-07BD827F237E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mmagine con didascalia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Fai clic per modificare il formato del testo della struttura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 struttura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 struttura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 struttura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 struttura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Sesto livello struttura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Settimo livello struttura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t-IT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83414CC-A339-4DD6-883E-CB11762EB855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edefinito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6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t-IT" sz="24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dt" idx="5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ftr" idx="5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PlaceHolder 5"/>
          <p:cNvSpPr>
            <a:spLocks noGrp="1"/>
          </p:cNvSpPr>
          <p:nvPr>
            <p:ph type="sldNum" idx="6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F4E27B2-1AC0-47E6-8748-4444977E79F4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Predefinito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dt" idx="6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ftr" idx="6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PlaceHolder 6"/>
          <p:cNvSpPr>
            <a:spLocks noGrp="1"/>
          </p:cNvSpPr>
          <p:nvPr>
            <p:ph type="sldNum" idx="6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762FDE4-F68C-4AD3-B7CE-FC7C737E849D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edefinito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dt" idx="6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ftr" idx="6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PlaceHolder 8"/>
          <p:cNvSpPr>
            <a:spLocks noGrp="1"/>
          </p:cNvSpPr>
          <p:nvPr>
            <p:ph type="sldNum" idx="6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2699719-334A-485E-A273-B541181A8E6F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Predefinito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dt" idx="6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ftr" idx="6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sldNum" idx="6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CA69E28-180B-4B18-B9E2-A196C84D3408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edefinito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dt" idx="7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ftr" idx="7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sldNum" idx="7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B7C3627-B3D2-4915-87BB-7C824E5207B9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edefinito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dt" idx="7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ftr" idx="7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sldNum" idx="7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5ADA35F-633A-4076-AFC6-1E202D110C24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29" name="Immagine 5" descr=""/>
          <p:cNvPicPr/>
          <p:nvPr/>
        </p:nvPicPr>
        <p:blipFill>
          <a:blip r:embed="rId2"/>
          <a:stretch/>
        </p:blipFill>
        <p:spPr>
          <a:xfrm>
            <a:off x="930240" y="365040"/>
            <a:ext cx="1686240" cy="5976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edefinito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t-IT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dt" idx="7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ftr" idx="7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" name="PlaceHolder 6"/>
          <p:cNvSpPr>
            <a:spLocks noGrp="1"/>
          </p:cNvSpPr>
          <p:nvPr>
            <p:ph type="sldNum" idx="7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B36C056-3F52-456C-8B3A-AF802A636127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Predefinito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it-IT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6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dt" idx="7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ftr" idx="8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sldNum" idx="8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3C47D08-9E6F-44FD-A993-341915C9D200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edefinito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Fai clic per modificare il formato del testo della struttura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 struttura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 struttura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 struttura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 struttura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Sesto livello struttura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Settimo livello struttura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t-IT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dt" idx="8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ftr" idx="8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PlaceHolder 6"/>
          <p:cNvSpPr>
            <a:spLocks noGrp="1"/>
          </p:cNvSpPr>
          <p:nvPr>
            <p:ph type="sldNum" idx="8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2878464-72AA-40CF-AC8B-E91D9461D5C8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Predefinito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dt" idx="8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ftr" idx="8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sldNum" idx="8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DCFF202-0DB7-4AE7-BE2F-7F0968733F5D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olo e testo vertica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7EB7D5E-28A4-4E87-A4AD-44A4DAD8C397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Predefinito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dt" idx="8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ftr" idx="8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sldNum" idx="9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957087E-2F7C-4E53-ADB8-FAC30B61911B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edefinito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dt" idx="9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ftr" idx="9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sldNum" idx="9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E1953D7-42D1-4636-8F2F-0A20FC48EF89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60" name="Immagine 5" descr=""/>
          <p:cNvPicPr/>
          <p:nvPr/>
        </p:nvPicPr>
        <p:blipFill>
          <a:blip r:embed="rId2"/>
          <a:stretch/>
        </p:blipFill>
        <p:spPr>
          <a:xfrm>
            <a:off x="930240" y="365040"/>
            <a:ext cx="1686240" cy="5976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Predefinito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dt" idx="9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ftr" idx="9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sldNum" idx="9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3AF6EF3-FE6B-4C45-8893-612C13BF7605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edefinito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6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t-IT" sz="24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dt" idx="9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ftr" idx="9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sldNum" idx="9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EEDC933-18BE-4C29-8B51-05654B464A9B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Predefinito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dt" idx="10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PlaceHolder 5"/>
          <p:cNvSpPr>
            <a:spLocks noGrp="1"/>
          </p:cNvSpPr>
          <p:nvPr>
            <p:ph type="ftr" idx="10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PlaceHolder 6"/>
          <p:cNvSpPr>
            <a:spLocks noGrp="1"/>
          </p:cNvSpPr>
          <p:nvPr>
            <p:ph type="sldNum" idx="10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07302E3-1539-4AA1-9BF4-169A840022D3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edefinito 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81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82" name="PlaceHolder 6"/>
          <p:cNvSpPr>
            <a:spLocks noGrp="1"/>
          </p:cNvSpPr>
          <p:nvPr>
            <p:ph type="dt" idx="10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3" name="PlaceHolder 7"/>
          <p:cNvSpPr>
            <a:spLocks noGrp="1"/>
          </p:cNvSpPr>
          <p:nvPr>
            <p:ph type="ftr" idx="10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4" name="PlaceHolder 8"/>
          <p:cNvSpPr>
            <a:spLocks noGrp="1"/>
          </p:cNvSpPr>
          <p:nvPr>
            <p:ph type="sldNum" idx="10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11886D9-3044-4559-870F-6C8E672FDFF0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Predefinito 2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dt" idx="10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ftr" idx="10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sldNum" idx="10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D321D16-0456-431F-9DDD-4E9C83AA8DA9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edefinito 2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dt" idx="10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ftr" idx="11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sldNum" idx="11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22C674B-B896-4CBC-B16A-DCDA380F87AD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edefinito 2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dt" idx="11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ftr" idx="11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sldNum" idx="11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572CA91-BD83-427D-A324-E87F9313EC32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96" name="Immagine 5" descr=""/>
          <p:cNvPicPr/>
          <p:nvPr/>
        </p:nvPicPr>
        <p:blipFill>
          <a:blip r:embed="rId2"/>
          <a:stretch/>
        </p:blipFill>
        <p:spPr>
          <a:xfrm>
            <a:off x="930240" y="365040"/>
            <a:ext cx="1686240" cy="5976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edefinito 2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t-IT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dt" idx="11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1" name="PlaceHolder 5"/>
          <p:cNvSpPr>
            <a:spLocks noGrp="1"/>
          </p:cNvSpPr>
          <p:nvPr>
            <p:ph type="ftr" idx="11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2" name="PlaceHolder 6"/>
          <p:cNvSpPr>
            <a:spLocks noGrp="1"/>
          </p:cNvSpPr>
          <p:nvPr>
            <p:ph type="sldNum" idx="11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C93918A-715A-450A-95F7-BD64E146DEA8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1_Titolo e testo vertica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96FB833-99DB-4118-A3E2-71D856318DCA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Predefinito 2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it-IT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6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dt" idx="11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ftr" idx="11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sldNum" idx="12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E0A8C23-C8E1-41B4-A3B0-A2549FE0CCD5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edefinito 2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Fai clic per modificare il formato del testo della struttura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 struttura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 struttura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 struttura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 struttura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Sesto livello struttura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Settimo livello struttura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t-IT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dt" idx="12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 type="ftr" idx="12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" name="PlaceHolder 6"/>
          <p:cNvSpPr>
            <a:spLocks noGrp="1"/>
          </p:cNvSpPr>
          <p:nvPr>
            <p:ph type="sldNum" idx="12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F1540B6-47BF-4963-8373-1F4DF04E9784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Predefinito 2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dt" idx="12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ftr" idx="12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7" name="PlaceHolder 5"/>
          <p:cNvSpPr>
            <a:spLocks noGrp="1"/>
          </p:cNvSpPr>
          <p:nvPr>
            <p:ph type="sldNum" idx="12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C8D887C-CE72-447D-AF95-74C3CA4A8C2D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Predefinito 2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dt" idx="12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ftr" idx="12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" name="PlaceHolder 5"/>
          <p:cNvSpPr>
            <a:spLocks noGrp="1"/>
          </p:cNvSpPr>
          <p:nvPr>
            <p:ph type="sldNum" idx="12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96EBF5D-8A24-487A-8C05-5A24F27DF38C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edefinito 3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dt" idx="13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ftr" idx="13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 type="sldNum" idx="13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34D9337-CD48-41B1-8C0F-A30209F92341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27" name="Immagine 5" descr=""/>
          <p:cNvPicPr/>
          <p:nvPr/>
        </p:nvPicPr>
        <p:blipFill>
          <a:blip r:embed="rId2"/>
          <a:stretch/>
        </p:blipFill>
        <p:spPr>
          <a:xfrm>
            <a:off x="930240" y="365040"/>
            <a:ext cx="1686240" cy="5976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Predefinito 3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dt" idx="13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ftr" idx="13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" name="PlaceHolder 5"/>
          <p:cNvSpPr>
            <a:spLocks noGrp="1"/>
          </p:cNvSpPr>
          <p:nvPr>
            <p:ph type="sldNum" idx="13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8774BEE-DB4B-4887-8C74-DB616484FE89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edefinito 3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6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t-IT" sz="24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dt" idx="13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ftr" idx="13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7" name="PlaceHolder 5"/>
          <p:cNvSpPr>
            <a:spLocks noGrp="1"/>
          </p:cNvSpPr>
          <p:nvPr>
            <p:ph type="sldNum" idx="13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C65F99B-EE5D-44E3-B0D5-4030399718D3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Predefinito 3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dt" idx="13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" name="PlaceHolder 5"/>
          <p:cNvSpPr>
            <a:spLocks noGrp="1"/>
          </p:cNvSpPr>
          <p:nvPr>
            <p:ph type="ftr" idx="14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" name="PlaceHolder 6"/>
          <p:cNvSpPr>
            <a:spLocks noGrp="1"/>
          </p:cNvSpPr>
          <p:nvPr>
            <p:ph type="sldNum" idx="14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88979FA-69CB-4B9E-B92A-A19AEAC913D5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edefinito 3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48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49" name="PlaceHolder 6"/>
          <p:cNvSpPr>
            <a:spLocks noGrp="1"/>
          </p:cNvSpPr>
          <p:nvPr>
            <p:ph type="dt" idx="14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" name="PlaceHolder 7"/>
          <p:cNvSpPr>
            <a:spLocks noGrp="1"/>
          </p:cNvSpPr>
          <p:nvPr>
            <p:ph type="ftr" idx="14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" name="PlaceHolder 8"/>
          <p:cNvSpPr>
            <a:spLocks noGrp="1"/>
          </p:cNvSpPr>
          <p:nvPr>
            <p:ph type="sldNum" idx="14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49579CA-29EC-4122-99FB-666DFDA40C33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Predefinito 3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dt" idx="14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ftr" idx="14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 type="sldNum" idx="14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E956EAB-360E-46FE-A519-D63E93EE52E6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Layout personalizza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219C0E5-8B74-4DA6-BA82-1890AFFF8D5A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4" name="Immagine 5" descr=""/>
          <p:cNvPicPr/>
          <p:nvPr/>
        </p:nvPicPr>
        <p:blipFill>
          <a:blip r:embed="rId2"/>
          <a:stretch/>
        </p:blipFill>
        <p:spPr>
          <a:xfrm>
            <a:off x="930240" y="365040"/>
            <a:ext cx="1686240" cy="5976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edefinito 3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dt" idx="14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ftr" idx="14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sldNum" idx="15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039CC5D-0F53-423D-944B-037F2A7AFA6E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edefinito 3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dt" idx="15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ftr" idx="15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sldNum" idx="15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9F8A507-10FA-4B5D-A487-087655A75EE0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63" name="Immagine 5" descr=""/>
          <p:cNvPicPr/>
          <p:nvPr/>
        </p:nvPicPr>
        <p:blipFill>
          <a:blip r:embed="rId2"/>
          <a:stretch/>
        </p:blipFill>
        <p:spPr>
          <a:xfrm>
            <a:off x="930240" y="365040"/>
            <a:ext cx="1686240" cy="5976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edefinito 3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t-IT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dt" idx="15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" name="PlaceHolder 5"/>
          <p:cNvSpPr>
            <a:spLocks noGrp="1"/>
          </p:cNvSpPr>
          <p:nvPr>
            <p:ph type="ftr" idx="15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" name="PlaceHolder 6"/>
          <p:cNvSpPr>
            <a:spLocks noGrp="1"/>
          </p:cNvSpPr>
          <p:nvPr>
            <p:ph type="sldNum" idx="15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DA2B802-8F76-4D3D-9C63-8B98D6A8B3BE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Predefinito 3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it-IT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6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dt" idx="15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ftr" idx="15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sldNum" idx="15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C862903-567B-4C8B-B7DA-D68CF10FD706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edefinito 4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Fai clic per modificare il formato del testo della struttura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 struttura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 struttura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 struttura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 struttura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Sesto livello struttura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Settimo livello struttura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t-IT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 type="dt" idx="16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" name="PlaceHolder 5"/>
          <p:cNvSpPr>
            <a:spLocks noGrp="1"/>
          </p:cNvSpPr>
          <p:nvPr>
            <p:ph type="ftr" idx="16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" name="PlaceHolder 6"/>
          <p:cNvSpPr>
            <a:spLocks noGrp="1"/>
          </p:cNvSpPr>
          <p:nvPr>
            <p:ph type="sldNum" idx="16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C13F4FC-02FA-4B33-A227-47FA90B2D35D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Predefinito 4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dt" idx="16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ftr" idx="16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 type="sldNum" idx="16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6B727DE-C634-46AE-AC52-FDCA4BA8DF5D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Predefinito 4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dt" idx="16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 type="ftr" idx="16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" name="PlaceHolder 5"/>
          <p:cNvSpPr>
            <a:spLocks noGrp="1"/>
          </p:cNvSpPr>
          <p:nvPr>
            <p:ph type="sldNum" idx="16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B25C7E6-03FE-4459-9B38-0FCFE24E3E43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edefinito 4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dt" idx="16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ftr" idx="17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 type="sldNum" idx="17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09D3C34-1CAF-42CB-8193-C429880CA5CE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94" name="Immagine 5" descr=""/>
          <p:cNvPicPr/>
          <p:nvPr/>
        </p:nvPicPr>
        <p:blipFill>
          <a:blip r:embed="rId2"/>
          <a:stretch/>
        </p:blipFill>
        <p:spPr>
          <a:xfrm>
            <a:off x="930240" y="365040"/>
            <a:ext cx="1686240" cy="5976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Predefinito 4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dt" idx="17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" name="PlaceHolder 4"/>
          <p:cNvSpPr>
            <a:spLocks noGrp="1"/>
          </p:cNvSpPr>
          <p:nvPr>
            <p:ph type="ftr" idx="17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" name="PlaceHolder 5"/>
          <p:cNvSpPr>
            <a:spLocks noGrp="1"/>
          </p:cNvSpPr>
          <p:nvPr>
            <p:ph type="sldNum" idx="17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D94BC34-5878-44A8-806C-E9CD49613BB1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edefinito 4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6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t-IT" sz="24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 type="dt" idx="17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3" name="PlaceHolder 4"/>
          <p:cNvSpPr>
            <a:spLocks noGrp="1"/>
          </p:cNvSpPr>
          <p:nvPr>
            <p:ph type="ftr" idx="17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4" name="PlaceHolder 5"/>
          <p:cNvSpPr>
            <a:spLocks noGrp="1"/>
          </p:cNvSpPr>
          <p:nvPr>
            <p:ph type="sldNum" idx="17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B38BC2B-D746-42EF-B5B6-2280C580BE84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olo e contenu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5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B79A997-EB72-4BD9-B368-5B76D665E5D9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Predefinito 4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 type="dt" idx="17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" name="PlaceHolder 5"/>
          <p:cNvSpPr>
            <a:spLocks noGrp="1"/>
          </p:cNvSpPr>
          <p:nvPr>
            <p:ph type="ftr" idx="17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" name="PlaceHolder 6"/>
          <p:cNvSpPr>
            <a:spLocks noGrp="1"/>
          </p:cNvSpPr>
          <p:nvPr>
            <p:ph type="sldNum" idx="18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92FC00F-65DB-42E8-8241-37CAF218F3B0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edefinito 4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15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16" name="PlaceHolder 6"/>
          <p:cNvSpPr>
            <a:spLocks noGrp="1"/>
          </p:cNvSpPr>
          <p:nvPr>
            <p:ph type="dt" idx="18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7" name="PlaceHolder 7"/>
          <p:cNvSpPr>
            <a:spLocks noGrp="1"/>
          </p:cNvSpPr>
          <p:nvPr>
            <p:ph type="ftr" idx="18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8" name="PlaceHolder 8"/>
          <p:cNvSpPr>
            <a:spLocks noGrp="1"/>
          </p:cNvSpPr>
          <p:nvPr>
            <p:ph type="sldNum" idx="18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2627E59-D77B-49BE-92C3-0399D4976856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Predefinito 4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dt" idx="18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ftr" idx="18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2" name="PlaceHolder 4"/>
          <p:cNvSpPr>
            <a:spLocks noGrp="1"/>
          </p:cNvSpPr>
          <p:nvPr>
            <p:ph type="sldNum" idx="18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DC7ADFA-E023-42B0-AF88-619E936C2EE9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edefinito 4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dt" idx="18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ftr" idx="18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sldNum" idx="18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15FCEC1-7760-4DC8-ABFB-52483287E01E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edefinito 5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dt" idx="19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ftr" idx="19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9" name="PlaceHolder 4"/>
          <p:cNvSpPr>
            <a:spLocks noGrp="1"/>
          </p:cNvSpPr>
          <p:nvPr>
            <p:ph type="sldNum" idx="19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5D8B848-43FA-4AE2-9D9F-0A279B1E88A1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30" name="Immagine 5" descr=""/>
          <p:cNvPicPr/>
          <p:nvPr/>
        </p:nvPicPr>
        <p:blipFill>
          <a:blip r:embed="rId2"/>
          <a:stretch/>
        </p:blipFill>
        <p:spPr>
          <a:xfrm>
            <a:off x="930240" y="365040"/>
            <a:ext cx="1686240" cy="5976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edefinito 5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t-IT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34" name="PlaceHolder 4"/>
          <p:cNvSpPr>
            <a:spLocks noGrp="1"/>
          </p:cNvSpPr>
          <p:nvPr>
            <p:ph type="dt" idx="19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5" name="PlaceHolder 5"/>
          <p:cNvSpPr>
            <a:spLocks noGrp="1"/>
          </p:cNvSpPr>
          <p:nvPr>
            <p:ph type="ftr" idx="19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6" name="PlaceHolder 6"/>
          <p:cNvSpPr>
            <a:spLocks noGrp="1"/>
          </p:cNvSpPr>
          <p:nvPr>
            <p:ph type="sldNum" idx="19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B60806D-1B8C-434F-9E41-DC44578C595C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Predefinito 5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it-IT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6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 type="dt" idx="19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 type="ftr" idx="19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0" name="PlaceHolder 4"/>
          <p:cNvSpPr>
            <a:spLocks noGrp="1"/>
          </p:cNvSpPr>
          <p:nvPr>
            <p:ph type="sldNum" idx="19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A9EA4C2-79B9-4016-A42D-FD5477E4463D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Predefinito 5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 type="dt" idx="19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4" name="PlaceHolder 4"/>
          <p:cNvSpPr>
            <a:spLocks noGrp="1"/>
          </p:cNvSpPr>
          <p:nvPr>
            <p:ph type="ftr" idx="20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5" name="PlaceHolder 5"/>
          <p:cNvSpPr>
            <a:spLocks noGrp="1"/>
          </p:cNvSpPr>
          <p:nvPr>
            <p:ph type="sldNum" idx="20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4BF7EFB-FF1B-4B89-8884-8F58E24D0101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Predefinito 5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 type="dt" idx="20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9" name="PlaceHolder 4"/>
          <p:cNvSpPr>
            <a:spLocks noGrp="1"/>
          </p:cNvSpPr>
          <p:nvPr>
            <p:ph type="ftr" idx="20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0" name="PlaceHolder 5"/>
          <p:cNvSpPr>
            <a:spLocks noGrp="1"/>
          </p:cNvSpPr>
          <p:nvPr>
            <p:ph type="sldNum" idx="20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2FB11E4-67AE-43E9-A1BE-807170F697F3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Predefinito 5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 type="dt" idx="20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" name="PlaceHolder 4"/>
          <p:cNvSpPr>
            <a:spLocks noGrp="1"/>
          </p:cNvSpPr>
          <p:nvPr>
            <p:ph type="ftr" idx="20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" name="PlaceHolder 5"/>
          <p:cNvSpPr>
            <a:spLocks noGrp="1"/>
          </p:cNvSpPr>
          <p:nvPr>
            <p:ph type="sldNum" idx="20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4185305-F010-4DE8-85E4-8CD91EA281B4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ntestazione sezion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6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t-IT" sz="24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86280B9-6AB9-43B2-8876-16AF94DC38BB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edefinito 5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6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t-IT" sz="24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 type="dt" idx="20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9" name="PlaceHolder 4"/>
          <p:cNvSpPr>
            <a:spLocks noGrp="1"/>
          </p:cNvSpPr>
          <p:nvPr>
            <p:ph type="ftr" idx="20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0" name="PlaceHolder 5"/>
          <p:cNvSpPr>
            <a:spLocks noGrp="1"/>
          </p:cNvSpPr>
          <p:nvPr>
            <p:ph type="sldNum" idx="21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EF0827D-2364-4610-84C2-9DFFD8A5619E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Predefinito 5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 type="dt" idx="21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5" name="PlaceHolder 5"/>
          <p:cNvSpPr>
            <a:spLocks noGrp="1"/>
          </p:cNvSpPr>
          <p:nvPr>
            <p:ph type="ftr" idx="21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6" name="PlaceHolder 6"/>
          <p:cNvSpPr>
            <a:spLocks noGrp="1"/>
          </p:cNvSpPr>
          <p:nvPr>
            <p:ph type="sldNum" idx="21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0567095-00B5-41F0-A7BF-BD46724A1C31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edefinito 5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70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71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72" name="PlaceHolder 6"/>
          <p:cNvSpPr>
            <a:spLocks noGrp="1"/>
          </p:cNvSpPr>
          <p:nvPr>
            <p:ph type="dt" idx="21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3" name="PlaceHolder 7"/>
          <p:cNvSpPr>
            <a:spLocks noGrp="1"/>
          </p:cNvSpPr>
          <p:nvPr>
            <p:ph type="ftr" idx="21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4" name="PlaceHolder 8"/>
          <p:cNvSpPr>
            <a:spLocks noGrp="1"/>
          </p:cNvSpPr>
          <p:nvPr>
            <p:ph type="sldNum" idx="21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058ED28-DE34-410F-8389-04507D5B22D1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Predefinito 5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 type="dt" idx="21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 type="ftr" idx="21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8" name="PlaceHolder 4"/>
          <p:cNvSpPr>
            <a:spLocks noGrp="1"/>
          </p:cNvSpPr>
          <p:nvPr>
            <p:ph type="sldNum" idx="21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132BC38-37E0-4174-A385-B62C66910619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edefinito 6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dt" idx="22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 type="ftr" idx="22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1" name="PlaceHolder 3"/>
          <p:cNvSpPr>
            <a:spLocks noGrp="1"/>
          </p:cNvSpPr>
          <p:nvPr>
            <p:ph type="sldNum" idx="22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CB734CA-0CF5-42B6-AF61-15AAF96286A1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edefinito 6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t-IT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85" name="PlaceHolder 4"/>
          <p:cNvSpPr>
            <a:spLocks noGrp="1"/>
          </p:cNvSpPr>
          <p:nvPr>
            <p:ph type="dt" idx="22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6" name="PlaceHolder 5"/>
          <p:cNvSpPr>
            <a:spLocks noGrp="1"/>
          </p:cNvSpPr>
          <p:nvPr>
            <p:ph type="ftr" idx="22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7" name="PlaceHolder 6"/>
          <p:cNvSpPr>
            <a:spLocks noGrp="1"/>
          </p:cNvSpPr>
          <p:nvPr>
            <p:ph type="sldNum" idx="22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17CB17D-191F-49F2-95B4-7AB16D43C7EA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edefinito 6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Fai clic per modificare il formato del testo della struttura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 struttura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 struttura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 struttura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 struttura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Sesto livello struttura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Settimo livello struttura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t-IT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 type="dt" idx="22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2" name="PlaceHolder 5"/>
          <p:cNvSpPr>
            <a:spLocks noGrp="1"/>
          </p:cNvSpPr>
          <p:nvPr>
            <p:ph type="ftr" idx="22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3" name="PlaceHolder 6"/>
          <p:cNvSpPr>
            <a:spLocks noGrp="1"/>
          </p:cNvSpPr>
          <p:nvPr>
            <p:ph type="sldNum" idx="22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9D38F6E-4BD1-4C21-BF1D-E5436644A1EB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ue contenuti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9A1A4F5-9409-466E-A12B-DAAD0D83EBDF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fron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Modifica gli stili del testo dello schema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PlaceHolder 8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0EC7F3A-323A-452E-A819-75D8CD74EF78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9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1.xml"/><Relationship Id="rId8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7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0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8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slideLayout" Target="../slideLayouts/slideLayout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2.jpe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7.jpe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8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4262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br>
              <a:rPr sz="4400"/>
            </a:br>
            <a:br>
              <a:rPr sz="4400"/>
            </a:br>
            <a:endParaRPr b="0" lang="it-IT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95" name="Rettangolo 5"/>
          <p:cNvSpPr/>
          <p:nvPr/>
        </p:nvSpPr>
        <p:spPr>
          <a:xfrm>
            <a:off x="670320" y="365040"/>
            <a:ext cx="11033640" cy="6032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it-IT" sz="2200" strike="noStrike" u="none">
                <a:solidFill>
                  <a:srgbClr val="0f172a"/>
                </a:solidFill>
                <a:effectLst/>
                <a:uFillTx/>
                <a:latin typeface="Calibri"/>
              </a:rPr>
              <a:t>Convenzione</a:t>
            </a:r>
            <a:br>
              <a:rPr sz="2200"/>
            </a:br>
            <a:r>
              <a:rPr b="1" lang="it-IT" sz="2200" strike="noStrike" u="none">
                <a:solidFill>
                  <a:srgbClr val="1d4ed8"/>
                </a:solidFill>
                <a:effectLst/>
                <a:uFillTx/>
                <a:latin typeface="Calibri"/>
              </a:rPr>
              <a:t>DICEA – Comune di Ancona</a:t>
            </a:r>
            <a:br>
              <a:rPr sz="1800"/>
            </a:br>
            <a:br>
              <a:rPr sz="1800"/>
            </a:br>
            <a:endParaRPr b="0" lang="it-IT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ACCORDO DI COLLABORAZIONE EX ART.15 L. n. 241/1990 PER </a:t>
            </a:r>
            <a:endParaRPr b="0" lang="it-IT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spcAft>
                <a:spcPts val="1199"/>
              </a:spcAft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“ATTIVITA’ RELATIVE ALLA CLASSIFICAZIONE E GESTIONE DEL RISCHIO, VALUTAZIONE DELLA SICUREZZA E MONITORAGGIO DELLE INFRASTRUTTURE STRADALI E OPERE D’ARTE DEL COMUNE DI ANCONA”</a:t>
            </a:r>
            <a:endParaRPr b="0" lang="it-IT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Approvato con Delibera di Giunta n. 852 del 16/10/2025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COMUNE DI ANCONA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Sindaco: Avv. Daniele Silvetti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Assessore LL.PP.: Ing. Stefano Tombolini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  <a:spcBef>
                <a:spcPts val="601"/>
              </a:spcBef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DICEA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  <a:spcBef>
                <a:spcPts val="601"/>
              </a:spcBef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Magnifico Rettore Prof. Enrico Quagliarini 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Prof. Gianluigi Mondaini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96" name="Immagine 6" descr=""/>
          <p:cNvPicPr/>
          <p:nvPr/>
        </p:nvPicPr>
        <p:blipFill>
          <a:blip r:embed="rId1"/>
          <a:stretch/>
        </p:blipFill>
        <p:spPr>
          <a:xfrm>
            <a:off x="838080" y="515160"/>
            <a:ext cx="2196000" cy="778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97" name="Immagine1" descr=""/>
          <p:cNvPicPr/>
          <p:nvPr/>
        </p:nvPicPr>
        <p:blipFill>
          <a:blip r:embed="rId2"/>
          <a:stretch/>
        </p:blipFill>
        <p:spPr>
          <a:xfrm>
            <a:off x="10458000" y="515160"/>
            <a:ext cx="1063080" cy="1448280"/>
          </a:xfrm>
          <a:prstGeom prst="rect">
            <a:avLst/>
          </a:prstGeom>
          <a:noFill/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/>
          </p:nvPr>
        </p:nvSpPr>
        <p:spPr>
          <a:xfrm>
            <a:off x="1375560" y="1825560"/>
            <a:ext cx="448416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55000" lnSpcReduction="19999"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33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1</a:t>
            </a: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b="0" lang="it-IT" sz="33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Viadotto Via della Ricostruzione</a:t>
            </a:r>
            <a:endParaRPr b="0" lang="it-IT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33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2 Cavalcavia Piazza Italia</a:t>
            </a:r>
            <a:endParaRPr b="0" lang="it-IT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33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3 Viadotti Asse Nord-Sud</a:t>
            </a:r>
            <a:endParaRPr b="0" lang="it-IT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3600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33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    3-A</a:t>
            </a:r>
            <a:r>
              <a:rPr b="0" lang="it-IT" sz="33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	</a:t>
            </a:r>
            <a:r>
              <a:rPr b="0" lang="it-IT" sz="33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Svincolo A</a:t>
            </a:r>
            <a:endParaRPr b="0" lang="it-IT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3600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33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    3-B</a:t>
            </a:r>
            <a:r>
              <a:rPr b="0" lang="it-IT" sz="33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	</a:t>
            </a:r>
            <a:r>
              <a:rPr b="0" lang="it-IT" sz="33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Ponte su via Caduti del Lavoro</a:t>
            </a:r>
            <a:endParaRPr b="0" lang="it-IT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3600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33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    3-C</a:t>
            </a:r>
            <a:r>
              <a:rPr b="0" lang="it-IT" sz="33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	</a:t>
            </a:r>
            <a:r>
              <a:rPr b="0" lang="it-IT" sz="33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Svincolo Brecce Bianche</a:t>
            </a:r>
            <a:endParaRPr b="0" lang="it-IT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3600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33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    3-D</a:t>
            </a:r>
            <a:r>
              <a:rPr b="0" lang="it-IT" sz="33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	</a:t>
            </a:r>
            <a:r>
              <a:rPr b="0" lang="it-IT" sz="33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Ponte su Svincolo</a:t>
            </a:r>
            <a:endParaRPr b="0" lang="it-IT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3600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33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    3-E</a:t>
            </a:r>
            <a:r>
              <a:rPr b="0" lang="it-IT" sz="33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	</a:t>
            </a:r>
            <a:r>
              <a:rPr b="0" lang="it-IT" sz="33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Ponte Università 1</a:t>
            </a:r>
            <a:endParaRPr b="0" lang="it-IT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3600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33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    3-F</a:t>
            </a:r>
            <a:r>
              <a:rPr b="0" lang="it-IT" sz="33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	</a:t>
            </a:r>
            <a:r>
              <a:rPr b="0" lang="it-IT" sz="33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Ponte Università 2</a:t>
            </a:r>
            <a:endParaRPr b="0" lang="it-IT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3600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33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    3-G</a:t>
            </a:r>
            <a:r>
              <a:rPr b="0" lang="it-IT" sz="33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	</a:t>
            </a:r>
            <a:r>
              <a:rPr b="0" lang="it-IT" sz="33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Ponte Cimitero</a:t>
            </a:r>
            <a:endParaRPr b="0" lang="it-IT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3600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33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    3-H Sottopassi Cimitero</a:t>
            </a:r>
            <a:endParaRPr b="0" lang="it-IT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3600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33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    3-I   Svincolo Cimitero</a:t>
            </a:r>
            <a:endParaRPr b="0" lang="it-IT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3600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33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    3-L  Viadotto per via Bocconi</a:t>
            </a:r>
            <a:endParaRPr b="0" lang="it-IT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33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4 Gallerie Asse Nord-Sud</a:t>
            </a:r>
            <a:endParaRPr b="0" lang="it-IT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33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5 Galleria Risorgimento</a:t>
            </a:r>
            <a:endParaRPr b="0" lang="it-IT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33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6 Galleria San Martino</a:t>
            </a:r>
            <a:endParaRPr b="0" lang="it-IT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33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7 Viadotto By-Pass Palombella</a:t>
            </a:r>
            <a:endParaRPr b="0" lang="it-IT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33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8 Passerella Pedonale Collemarino</a:t>
            </a:r>
            <a:endParaRPr b="0" lang="it-IT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33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9 Passerella Pedonale Palombina Stazione</a:t>
            </a:r>
            <a:endParaRPr b="0" lang="it-IT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33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10 Passerella Pedonale Palombina Romano</a:t>
            </a:r>
            <a:endParaRPr b="0" lang="it-IT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/>
          </p:nvPr>
        </p:nvSpPr>
        <p:spPr>
          <a:xfrm>
            <a:off x="6552000" y="1825560"/>
            <a:ext cx="503280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55000" lnSpcReduction="19999"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33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11 Ponte Frazione Poggio</a:t>
            </a:r>
            <a:endParaRPr b="0" lang="it-IT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33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12 Ponte Frazione Pietralacroce (ex-SP1) </a:t>
            </a:r>
            <a:endParaRPr b="0" lang="it-IT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33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13 Viadotti Via XXIX Settembre – Via Vanvitelli</a:t>
            </a:r>
            <a:endParaRPr b="0" lang="it-IT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33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14 Passerella Pedonale Via Flavia</a:t>
            </a:r>
            <a:endParaRPr b="0" lang="it-IT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33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15 Passerella Pedonale Via Ruggeri</a:t>
            </a:r>
            <a:endParaRPr b="0" lang="it-IT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33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16 Ponte e Passerella Pedonale Via Brecce Bianche</a:t>
            </a:r>
            <a:endParaRPr b="0" lang="it-IT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33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17 Ponte Betelico Massignano-Camerano</a:t>
            </a:r>
            <a:endParaRPr b="0" lang="it-IT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33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18 Ponte Via Girombelli</a:t>
            </a:r>
            <a:endParaRPr b="0" lang="it-IT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33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19 Ponti Via Saline</a:t>
            </a:r>
            <a:endParaRPr b="0" lang="it-IT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33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20 Viadotto Via Giovanni XXIII</a:t>
            </a:r>
            <a:endParaRPr b="0" lang="it-IT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33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21 Ponte Via Birarelli – Anfiteatro</a:t>
            </a:r>
            <a:endParaRPr b="0" lang="it-IT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33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22 Passerella Pedonale Porto Traianeo</a:t>
            </a:r>
            <a:endParaRPr b="0" lang="it-IT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33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23 Ponte via Scandali, via Canale – P. S. Stefano</a:t>
            </a:r>
            <a:endParaRPr b="0" lang="it-IT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33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24 Ponte Via Fioretti</a:t>
            </a:r>
            <a:endParaRPr b="0" lang="it-IT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33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25 Viadotto via XXV Aprile – Pincio</a:t>
            </a:r>
            <a:endParaRPr b="0" lang="it-IT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33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26 Sovrappasso pedonale del Pinocchio</a:t>
            </a:r>
            <a:endParaRPr b="0" lang="it-IT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33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27 Sottopasso via S. Margherita, via Selandari</a:t>
            </a:r>
            <a:endParaRPr b="0" lang="it-IT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33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28 Sottopassaggi Collemarino – Spiaggia</a:t>
            </a:r>
            <a:endParaRPr b="0" lang="it-IT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33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29 Sottopassaggi Palombina – Spiaggia</a:t>
            </a:r>
            <a:endParaRPr b="0" lang="it-IT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33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30 Ponte sul Conocchio in via Mattei</a:t>
            </a:r>
            <a:endParaRPr b="0" lang="it-IT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185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it-IT" sz="2400" strike="noStrike" u="none">
                <a:solidFill>
                  <a:srgbClr val="0f172a"/>
                </a:solidFill>
                <a:effectLst/>
                <a:uFillTx/>
                <a:latin typeface="Calibri"/>
              </a:rPr>
              <a:t>Convenzione</a:t>
            </a:r>
            <a:br>
              <a:rPr sz="2400"/>
            </a:br>
            <a:r>
              <a:rPr b="1" lang="it-IT" sz="2400" strike="noStrike" u="none">
                <a:solidFill>
                  <a:srgbClr val="1d4ed8"/>
                </a:solidFill>
                <a:effectLst/>
                <a:uFillTx/>
                <a:latin typeface="Calibri"/>
              </a:rPr>
              <a:t>DICEA – Comune di Ancona</a:t>
            </a:r>
            <a:br>
              <a:rPr sz="2400"/>
            </a:br>
            <a:r>
              <a:rPr b="1" lang="it-IT" sz="1600" strike="noStrike" u="none">
                <a:solidFill>
                  <a:srgbClr val="ff0000"/>
                </a:solidFill>
                <a:effectLst/>
                <a:uFillTx/>
                <a:latin typeface="Calibri Light"/>
              </a:rPr>
              <a:t>Elenco infrastrutture coinvolte</a:t>
            </a:r>
            <a:endParaRPr b="0" lang="it-IT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443" name="Immagine 9" descr=""/>
          <p:cNvPicPr/>
          <p:nvPr/>
        </p:nvPicPr>
        <p:blipFill>
          <a:blip r:embed="rId1"/>
          <a:stretch/>
        </p:blipFill>
        <p:spPr>
          <a:xfrm>
            <a:off x="922320" y="453960"/>
            <a:ext cx="1686240" cy="597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44" name="Immagine1" descr=""/>
          <p:cNvPicPr/>
          <p:nvPr/>
        </p:nvPicPr>
        <p:blipFill>
          <a:blip r:embed="rId2"/>
          <a:stretch/>
        </p:blipFill>
        <p:spPr>
          <a:xfrm>
            <a:off x="10597680" y="453960"/>
            <a:ext cx="651240" cy="1007280"/>
          </a:xfrm>
          <a:prstGeom prst="rect">
            <a:avLst/>
          </a:prstGeom>
          <a:noFill/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19999"/>
          </a:bodyPr>
          <a:p>
            <a:pPr indent="0" algn="just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it-IT" sz="2100" strike="noStrike" u="none">
                <a:solidFill>
                  <a:srgbClr val="ff0000"/>
                </a:solidFill>
                <a:effectLst/>
                <a:uFillTx/>
                <a:latin typeface="Calibri"/>
              </a:rPr>
              <a:t>Obiettivo Principale:</a:t>
            </a:r>
            <a:r>
              <a:rPr b="0" lang="it-IT" sz="2100" strike="noStrike" u="none">
                <a:solidFill>
                  <a:srgbClr val="ff0000"/>
                </a:solidFill>
                <a:effectLst/>
                <a:uFillTx/>
                <a:latin typeface="Calibri"/>
              </a:rPr>
              <a:t> La convenzione è finalizzata ad attività di formazione e aggiornamento reciproci, </a:t>
            </a:r>
            <a:br>
              <a:rPr sz="2100"/>
            </a:br>
            <a:r>
              <a:rPr b="0" lang="it-IT" sz="2100" strike="noStrike" u="none">
                <a:solidFill>
                  <a:srgbClr val="ff0000"/>
                </a:solidFill>
                <a:effectLst/>
                <a:uFillTx/>
                <a:latin typeface="Calibri"/>
              </a:rPr>
              <a:t>creando una sinergia operativa tra l'approccio accademico e le necessità gestionali del territorio.</a:t>
            </a:r>
            <a:endParaRPr b="0" lang="it-IT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it-IT" sz="2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Formazione e Aggiornamento;</a:t>
            </a:r>
            <a:endParaRPr b="0" lang="it-IT" sz="2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it-IT" sz="2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Censimento, Ispezione e Monitoraggio delle proprie infrastrutture e opere d’arte;</a:t>
            </a:r>
            <a:endParaRPr b="0" lang="it-IT" sz="2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it-IT" sz="2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Integrare il materiale didattico con casi studio diversificati;</a:t>
            </a:r>
            <a:endParaRPr b="0" lang="it-IT" sz="2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it-IT" sz="2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Arricchimento della formazione degli studenti dei corsi specialistici delle Lauree Magistrali in Ingegneria Civile grazie a visite in sito;</a:t>
            </a:r>
            <a:endParaRPr b="0" lang="it-IT" sz="2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just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t-IT" sz="2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(Quest’ultimo aspetto assume un ruolo chiave nella formazione di ingegneri qualificati, in grado di affiancare alla preparazione teorica una solida esperienza applicata);</a:t>
            </a:r>
            <a:endParaRPr b="0" lang="it-IT" sz="2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399" name="Segnaposto contenuto 8" descr=""/>
          <p:cNvPicPr/>
          <p:nvPr/>
        </p:nvPicPr>
        <p:blipFill>
          <a:blip r:embed="rId1"/>
          <a:srcRect l="22118" t="29511" r="19809" b="9559"/>
          <a:stretch/>
        </p:blipFill>
        <p:spPr>
          <a:xfrm>
            <a:off x="6172200" y="2540160"/>
            <a:ext cx="5052600" cy="2836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0" name="PlaceHolder 2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185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it-IT" sz="2400" strike="noStrike" u="none">
                <a:solidFill>
                  <a:srgbClr val="0f172a"/>
                </a:solidFill>
                <a:effectLst/>
                <a:uFillTx/>
                <a:latin typeface="Calibri"/>
              </a:rPr>
              <a:t>Convenzione</a:t>
            </a:r>
            <a:br>
              <a:rPr sz="2400"/>
            </a:br>
            <a:r>
              <a:rPr b="1" lang="it-IT" sz="2400" strike="noStrike" u="none">
                <a:solidFill>
                  <a:srgbClr val="1d4ed8"/>
                </a:solidFill>
                <a:effectLst/>
                <a:uFillTx/>
                <a:latin typeface="Calibri"/>
              </a:rPr>
              <a:t>DICEA – Comune di Ancona</a:t>
            </a:r>
            <a:br>
              <a:rPr sz="2400"/>
            </a:br>
            <a:r>
              <a:rPr b="1" lang="it-IT" sz="1800" strike="noStrike" u="none">
                <a:solidFill>
                  <a:srgbClr val="ff0000"/>
                </a:solidFill>
                <a:effectLst/>
                <a:uFillTx/>
                <a:latin typeface="Calibri Light"/>
              </a:rPr>
              <a:t>Finalità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401" name="Immagine 9" descr=""/>
          <p:cNvPicPr/>
          <p:nvPr/>
        </p:nvPicPr>
        <p:blipFill>
          <a:blip r:embed="rId2"/>
          <a:stretch/>
        </p:blipFill>
        <p:spPr>
          <a:xfrm>
            <a:off x="930240" y="453960"/>
            <a:ext cx="1686240" cy="597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02" name="Immagine1" descr=""/>
          <p:cNvPicPr/>
          <p:nvPr/>
        </p:nvPicPr>
        <p:blipFill>
          <a:blip r:embed="rId3"/>
          <a:stretch/>
        </p:blipFill>
        <p:spPr>
          <a:xfrm>
            <a:off x="10597680" y="453960"/>
            <a:ext cx="651240" cy="1007280"/>
          </a:xfrm>
          <a:prstGeom prst="rect">
            <a:avLst/>
          </a:prstGeom>
          <a:noFill/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185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it-IT" sz="2400" strike="noStrike" u="none">
                <a:solidFill>
                  <a:srgbClr val="0f172a"/>
                </a:solidFill>
                <a:effectLst/>
                <a:uFillTx/>
                <a:latin typeface="Calibri"/>
              </a:rPr>
              <a:t>Convenzione</a:t>
            </a:r>
            <a:br>
              <a:rPr sz="2400"/>
            </a:br>
            <a:r>
              <a:rPr b="1" lang="it-IT" sz="2400" strike="noStrike" u="none">
                <a:solidFill>
                  <a:srgbClr val="1d4ed8"/>
                </a:solidFill>
                <a:effectLst/>
                <a:uFillTx/>
                <a:latin typeface="Calibri"/>
              </a:rPr>
              <a:t>DICEA – Comune di Ancona</a:t>
            </a:r>
            <a:br>
              <a:rPr sz="2400"/>
            </a:br>
            <a:r>
              <a:rPr b="1" lang="it-IT" sz="1800" strike="noStrike" u="none">
                <a:solidFill>
                  <a:srgbClr val="ff0000"/>
                </a:solidFill>
                <a:effectLst/>
                <a:uFillTx/>
                <a:latin typeface="Calibri Light"/>
              </a:rPr>
              <a:t>Obiettivi Principali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/>
          </p:nvPr>
        </p:nvSpPr>
        <p:spPr>
          <a:xfrm>
            <a:off x="838080" y="1886760"/>
            <a:ext cx="5181120" cy="462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PER IL DICEA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601"/>
              </a:spcBef>
              <a:spcAft>
                <a:spcPts val="1800"/>
              </a:spcAft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it-IT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Arricchimento delle conoscenze su procedure gestionali e aspetti applicativi</a:t>
            </a:r>
            <a:endParaRPr b="0" lang="it-IT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601"/>
              </a:spcBef>
              <a:spcAft>
                <a:spcPts val="1800"/>
              </a:spcAft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it-IT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Integrazione del materiale didattico con </a:t>
            </a:r>
            <a:r>
              <a:rPr b="1" lang="it-IT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casi studio reali</a:t>
            </a:r>
            <a:endParaRPr b="0" lang="it-IT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601"/>
              </a:spcBef>
              <a:spcAft>
                <a:spcPts val="1800"/>
              </a:spcAft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it-IT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Formazione sul campo per gli studenti della Laurea Magistrale in Ingegneria Civile.</a:t>
            </a:r>
            <a:endParaRPr b="0" lang="it-IT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spcAft>
                <a:spcPts val="2999"/>
              </a:spcAft>
              <a:buNone/>
              <a:tabLst>
                <a:tab algn="l" pos="0"/>
              </a:tabLst>
            </a:pP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/>
          </p:nvPr>
        </p:nvSpPr>
        <p:spPr>
          <a:xfrm>
            <a:off x="6172200" y="1886760"/>
            <a:ext cx="5181120" cy="462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PER IL COMUNE DI ANCONA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601"/>
              </a:spcBef>
              <a:spcAft>
                <a:spcPts val="1800"/>
              </a:spcAft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it-IT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Miglioramento della capacità di adempiere agli obblighi di legge</a:t>
            </a:r>
            <a:endParaRPr b="0" lang="it-IT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601"/>
              </a:spcBef>
              <a:spcAft>
                <a:spcPts val="1800"/>
              </a:spcAft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it-IT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Ottimizzazione del censimento, ispezione e monitoraggio delle infrastrutture</a:t>
            </a:r>
            <a:endParaRPr b="0" lang="it-IT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406" name="Immagine 4" descr=""/>
          <p:cNvPicPr/>
          <p:nvPr/>
        </p:nvPicPr>
        <p:blipFill>
          <a:blip r:embed="rId1"/>
          <a:stretch/>
        </p:blipFill>
        <p:spPr>
          <a:xfrm>
            <a:off x="930240" y="453960"/>
            <a:ext cx="1686240" cy="597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07" name="Immagine1" descr=""/>
          <p:cNvPicPr/>
          <p:nvPr/>
        </p:nvPicPr>
        <p:blipFill>
          <a:blip r:embed="rId2"/>
          <a:stretch/>
        </p:blipFill>
        <p:spPr>
          <a:xfrm>
            <a:off x="10597680" y="453960"/>
            <a:ext cx="651240" cy="1007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8" name="Immagine 8" descr=""/>
          <p:cNvPicPr/>
          <p:nvPr/>
        </p:nvPicPr>
        <p:blipFill>
          <a:blip r:embed="rId3"/>
          <a:srcRect l="0" t="5885" r="0" b="5885"/>
          <a:stretch/>
        </p:blipFill>
        <p:spPr>
          <a:xfrm>
            <a:off x="7098840" y="4363200"/>
            <a:ext cx="3498480" cy="2311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09" name="Picture 2" descr=""/>
          <p:cNvPicPr/>
          <p:nvPr/>
        </p:nvPicPr>
        <p:blipFill>
          <a:blip r:embed="rId4"/>
          <a:stretch/>
        </p:blipFill>
        <p:spPr>
          <a:xfrm>
            <a:off x="1771560" y="4363200"/>
            <a:ext cx="3683160" cy="23119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/>
          </p:nvPr>
        </p:nvSpPr>
        <p:spPr>
          <a:xfrm>
            <a:off x="838080" y="1909800"/>
            <a:ext cx="5181120" cy="3807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spcAft>
                <a:spcPts val="1800"/>
              </a:spcAft>
              <a:buNone/>
              <a:tabLst>
                <a:tab algn="l" pos="0"/>
              </a:tabLst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PER IL DICEA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Direzione Scientifica: </a:t>
            </a:r>
            <a:r>
              <a:rPr b="1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Prof. Fabrizio Gara 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t-IT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Responsabile del coordinamento e della supervisione dell'intero programma di ricerca</a:t>
            </a: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.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Prof. Sandro Carbonari 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Collaboratore Scientifico</a:t>
            </a:r>
            <a:endParaRPr b="0" lang="it-IT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Ing. Riccardo Martini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Collaboratore Tecnico</a:t>
            </a:r>
            <a:endParaRPr b="0" lang="it-IT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endParaRPr b="0" lang="it-IT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endParaRPr b="0" lang="it-IT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11" name="PlaceHolder 2"/>
          <p:cNvSpPr>
            <a:spLocks noGrp="1"/>
          </p:cNvSpPr>
          <p:nvPr>
            <p:ph/>
          </p:nvPr>
        </p:nvSpPr>
        <p:spPr>
          <a:xfrm>
            <a:off x="6172200" y="1909800"/>
            <a:ext cx="5181120" cy="3807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spcAft>
                <a:spcPts val="1800"/>
              </a:spcAft>
              <a:buNone/>
              <a:tabLst>
                <a:tab algn="l" pos="0"/>
              </a:tabLst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PER IL COMUNE DI ANCONA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t-IT" sz="20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Referente del Progetto: </a:t>
            </a:r>
            <a:r>
              <a:rPr b="1" lang="it-IT" sz="20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Ing. Stefano Capannelli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t-IT" sz="16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Punto di contatto principale per il coordinamento con l'Università</a:t>
            </a:r>
            <a:endParaRPr b="0" lang="it-IT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t-IT" sz="20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Ing. Giorgio Calavalle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16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Coordinatore Tecnico</a:t>
            </a:r>
            <a:endParaRPr b="0" lang="it-IT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spcAft>
                <a:spcPts val="1800"/>
              </a:spcAft>
              <a:buNone/>
              <a:tabLst>
                <a:tab algn="l" pos="0"/>
              </a:tabLst>
            </a:pP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spcAft>
                <a:spcPts val="1800"/>
              </a:spcAft>
              <a:buNone/>
              <a:tabLst>
                <a:tab algn="l" pos="0"/>
              </a:tabLst>
            </a:pP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412" name="Immagine 6" descr=""/>
          <p:cNvPicPr/>
          <p:nvPr/>
        </p:nvPicPr>
        <p:blipFill>
          <a:blip r:embed="rId1"/>
          <a:stretch/>
        </p:blipFill>
        <p:spPr>
          <a:xfrm>
            <a:off x="4143240" y="4404240"/>
            <a:ext cx="3941280" cy="2216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3" name="PlaceHolder 3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185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it-IT" sz="2400" strike="noStrike" u="none">
                <a:solidFill>
                  <a:srgbClr val="0f172a"/>
                </a:solidFill>
                <a:effectLst/>
                <a:uFillTx/>
                <a:latin typeface="Calibri"/>
              </a:rPr>
              <a:t>Convenzione</a:t>
            </a:r>
            <a:br>
              <a:rPr sz="2400"/>
            </a:br>
            <a:r>
              <a:rPr b="1" lang="it-IT" sz="2400" strike="noStrike" u="none">
                <a:solidFill>
                  <a:srgbClr val="1d4ed8"/>
                </a:solidFill>
                <a:effectLst/>
                <a:uFillTx/>
                <a:latin typeface="Calibri"/>
              </a:rPr>
              <a:t>DICEA – Comune di Ancona</a:t>
            </a:r>
            <a:br>
              <a:rPr sz="2400"/>
            </a:br>
            <a:r>
              <a:rPr b="1" lang="it-IT" sz="1800" strike="noStrike" u="none">
                <a:solidFill>
                  <a:srgbClr val="ff0000"/>
                </a:solidFill>
                <a:effectLst/>
                <a:uFillTx/>
                <a:latin typeface="Calibri Light"/>
              </a:rPr>
              <a:t>Responsabili della ricerca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414" name="Immagine1" descr=""/>
          <p:cNvPicPr/>
          <p:nvPr/>
        </p:nvPicPr>
        <p:blipFill>
          <a:blip r:embed="rId2"/>
          <a:stretch/>
        </p:blipFill>
        <p:spPr>
          <a:xfrm>
            <a:off x="10597680" y="453960"/>
            <a:ext cx="651240" cy="1007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5" name="Immagine 12" descr=""/>
          <p:cNvPicPr/>
          <p:nvPr/>
        </p:nvPicPr>
        <p:blipFill>
          <a:blip r:embed="rId3"/>
          <a:stretch/>
        </p:blipFill>
        <p:spPr>
          <a:xfrm>
            <a:off x="930240" y="453960"/>
            <a:ext cx="1686240" cy="597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185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it-IT" sz="2400" strike="noStrike" u="none">
                <a:solidFill>
                  <a:srgbClr val="0f172a"/>
                </a:solidFill>
                <a:effectLst/>
                <a:uFillTx/>
                <a:latin typeface="Calibri"/>
              </a:rPr>
              <a:t>Convenzione</a:t>
            </a:r>
            <a:br>
              <a:rPr sz="2400"/>
            </a:br>
            <a:r>
              <a:rPr b="1" lang="it-IT" sz="2400" strike="noStrike" u="none">
                <a:solidFill>
                  <a:srgbClr val="1d4ed8"/>
                </a:solidFill>
                <a:effectLst/>
                <a:uFillTx/>
                <a:latin typeface="Calibri"/>
              </a:rPr>
              <a:t>DICEA – Comune di Ancona</a:t>
            </a:r>
            <a:br>
              <a:rPr sz="2400"/>
            </a:br>
            <a:r>
              <a:rPr b="1" lang="it-IT" sz="1600" strike="noStrike" u="none">
                <a:solidFill>
                  <a:srgbClr val="ff0000"/>
                </a:solidFill>
                <a:effectLst/>
                <a:uFillTx/>
                <a:latin typeface="Calibri Light"/>
              </a:rPr>
              <a:t>Attività formative programmate</a:t>
            </a:r>
            <a:endParaRPr b="0" lang="it-IT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17" name="PlaceHolder 2"/>
          <p:cNvSpPr>
            <a:spLocks noGrp="1"/>
          </p:cNvSpPr>
          <p:nvPr>
            <p:ph/>
          </p:nvPr>
        </p:nvSpPr>
        <p:spPr>
          <a:xfrm>
            <a:off x="838080" y="1954800"/>
            <a:ext cx="8114760" cy="462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DICEA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1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Classificazione e Gestione del Rischio</a:t>
            </a: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just" defTabSz="91440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Attività formativa basata sulle Linee Guida vigenti e sulle Istruzioni Operative ANSFISA 2022. Include esercitazioni pratiche su almeno 4 opere d'arte di tipologia e caratteristiche differenti per garantire un'ampia casistica.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1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Prove in Situ e Monitoraggio (UNI-TR 11634 - UNI 11931)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just" defTabSz="91440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Formazione specialistica su pianificazione ed esecuzione di prove e controlli in situ, ispezioni speciali e sistemi di monitoraggio in esercizio, in stretta coerenza con le normative tecniche di settore. 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Sistema di Gestione della Sicurezza (SGS) ISO/IEC 17065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just" defTabSz="91440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Assistenza e formazione per l'implementazione del SGS, da attuarsi mediante Organismo di Certificazione accreditato. Supporto tecnico mirato durante la fase di start-up del sistema.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418" name="Immagine1" descr=""/>
          <p:cNvPicPr/>
          <p:nvPr/>
        </p:nvPicPr>
        <p:blipFill>
          <a:blip r:embed="rId1"/>
          <a:stretch/>
        </p:blipFill>
        <p:spPr>
          <a:xfrm>
            <a:off x="10597680" y="453960"/>
            <a:ext cx="651240" cy="1007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" name="Segnaposto contenuto 9" descr=""/>
          <p:cNvPicPr/>
          <p:nvPr/>
        </p:nvPicPr>
        <p:blipFill>
          <a:blip r:embed="rId2"/>
          <a:stretch/>
        </p:blipFill>
        <p:spPr>
          <a:xfrm rot="5400000">
            <a:off x="8209800" y="2848320"/>
            <a:ext cx="4085280" cy="2297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20" name="Immagine 3" descr=""/>
          <p:cNvPicPr/>
          <p:nvPr/>
        </p:nvPicPr>
        <p:blipFill>
          <a:blip r:embed="rId3"/>
          <a:stretch/>
        </p:blipFill>
        <p:spPr>
          <a:xfrm>
            <a:off x="930240" y="453960"/>
            <a:ext cx="1686240" cy="597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185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it-IT" sz="2400" strike="noStrike" u="none">
                <a:solidFill>
                  <a:srgbClr val="0f172a"/>
                </a:solidFill>
                <a:effectLst/>
                <a:uFillTx/>
                <a:latin typeface="Calibri"/>
              </a:rPr>
              <a:t>Convenzione</a:t>
            </a:r>
            <a:br>
              <a:rPr sz="2400"/>
            </a:br>
            <a:r>
              <a:rPr b="1" lang="it-IT" sz="2400" strike="noStrike" u="none">
                <a:solidFill>
                  <a:srgbClr val="1d4ed8"/>
                </a:solidFill>
                <a:effectLst/>
                <a:uFillTx/>
                <a:latin typeface="Calibri"/>
              </a:rPr>
              <a:t>DICEA – Comune di Ancona</a:t>
            </a:r>
            <a:br>
              <a:rPr sz="2400"/>
            </a:br>
            <a:r>
              <a:rPr b="1" lang="it-IT" sz="1600" strike="noStrike" u="none">
                <a:solidFill>
                  <a:srgbClr val="ff0000"/>
                </a:solidFill>
                <a:effectLst/>
                <a:uFillTx/>
                <a:latin typeface="Calibri Light"/>
              </a:rPr>
              <a:t> Operatività e Logistica</a:t>
            </a:r>
            <a:endParaRPr b="0" lang="it-IT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/>
          </p:nvPr>
        </p:nvSpPr>
        <p:spPr>
          <a:xfrm>
            <a:off x="838080" y="2046240"/>
            <a:ext cx="525996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800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b="1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Procedure Gestionali</a:t>
            </a: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just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Formazione specifica sulle procedure interne e i flussi di lavoro dell'amministrazione..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800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1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Aspetti Pratici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Focus sulle operatività concrete da seguire durante le ispezioni e gli interventi. 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800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1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Casi Studio Reali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Condivisione di documentazione e dati relativi a opere reali per l'applicazione pratica.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23" name="PlaceHolder 3"/>
          <p:cNvSpPr>
            <a:spLocks noGrp="1"/>
          </p:cNvSpPr>
          <p:nvPr>
            <p:ph/>
          </p:nvPr>
        </p:nvSpPr>
        <p:spPr>
          <a:xfrm>
            <a:off x="6172200" y="2046240"/>
            <a:ext cx="541260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800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b="1" lang="it-IT" sz="20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Attività in situ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just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Supporto logistico per l'accesso e lo svolgimento delle attività sulle infrastrutture.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800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1" lang="it-IT" sz="20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Attrezzature Tecniche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Fornitura delle strumentazioni necessarie per le indagini e i monitoraggi previsti. 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800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1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Sicurezza e Coordinamento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Assistenza per garantire lo svolgimento delle operazioni in piena sicurezza.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424" name="Immagine1" descr=""/>
          <p:cNvPicPr/>
          <p:nvPr/>
        </p:nvPicPr>
        <p:blipFill>
          <a:blip r:embed="rId1"/>
          <a:stretch/>
        </p:blipFill>
        <p:spPr>
          <a:xfrm>
            <a:off x="10597680" y="453960"/>
            <a:ext cx="651240" cy="1007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5" name="Immagine 7" descr=""/>
          <p:cNvPicPr/>
          <p:nvPr/>
        </p:nvPicPr>
        <p:blipFill>
          <a:blip r:embed="rId2"/>
          <a:stretch/>
        </p:blipFill>
        <p:spPr>
          <a:xfrm>
            <a:off x="930240" y="453960"/>
            <a:ext cx="1686240" cy="597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185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it-IT" sz="2400" strike="noStrike" u="none">
                <a:solidFill>
                  <a:srgbClr val="0f172a"/>
                </a:solidFill>
                <a:effectLst/>
                <a:uFillTx/>
                <a:latin typeface="Calibri"/>
              </a:rPr>
              <a:t>Convenzione</a:t>
            </a:r>
            <a:br>
              <a:rPr sz="2400"/>
            </a:br>
            <a:r>
              <a:rPr b="1" lang="it-IT" sz="2400" strike="noStrike" u="none">
                <a:solidFill>
                  <a:srgbClr val="1d4ed8"/>
                </a:solidFill>
                <a:effectLst/>
                <a:uFillTx/>
                <a:latin typeface="Calibri"/>
              </a:rPr>
              <a:t>DICEA – Comune di Ancona</a:t>
            </a:r>
            <a:br>
              <a:rPr sz="2400"/>
            </a:br>
            <a:r>
              <a:rPr b="1" lang="it-IT" sz="1600" strike="noStrike" u="none">
                <a:solidFill>
                  <a:srgbClr val="ff0000"/>
                </a:solidFill>
                <a:effectLst/>
                <a:uFillTx/>
                <a:latin typeface="Calibri Light"/>
              </a:rPr>
              <a:t>Collaboratori tecnici coinvolti</a:t>
            </a:r>
            <a:endParaRPr b="0" lang="it-IT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427" name="Immagine 10" descr=""/>
          <p:cNvPicPr/>
          <p:nvPr/>
        </p:nvPicPr>
        <p:blipFill>
          <a:blip r:embed="rId1"/>
          <a:stretch/>
        </p:blipFill>
        <p:spPr>
          <a:xfrm>
            <a:off x="922320" y="453960"/>
            <a:ext cx="1686240" cy="597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28" name="Immagine1" descr=""/>
          <p:cNvPicPr/>
          <p:nvPr/>
        </p:nvPicPr>
        <p:blipFill>
          <a:blip r:embed="rId2"/>
          <a:stretch/>
        </p:blipFill>
        <p:spPr>
          <a:xfrm>
            <a:off x="10597680" y="453960"/>
            <a:ext cx="651240" cy="10072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29" name="PlaceHolder 2"/>
          <p:cNvSpPr>
            <a:spLocks noGrp="1"/>
          </p:cNvSpPr>
          <p:nvPr>
            <p:ph/>
          </p:nvPr>
        </p:nvSpPr>
        <p:spPr>
          <a:xfrm>
            <a:off x="3405240" y="2312280"/>
            <a:ext cx="525996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Ing. Giorgio Calavalle  </a:t>
            </a: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	</a:t>
            </a: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U.O. Infrastrutture Viarie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Ing. Massimo Barbi</a:t>
            </a: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	</a:t>
            </a: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U.O. Infrastrutture Viarie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Ing. Simona Caimmi</a:t>
            </a: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	</a:t>
            </a: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U.O. Infrastrutture Viarie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Ing. Luca Baldassarri</a:t>
            </a: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	</a:t>
            </a: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Direzione manutenzioni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Dott. Simone Corvella</a:t>
            </a: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	</a:t>
            </a: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U.O. Infrastrutture Viarie 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Geom. Diego Cantori</a:t>
            </a: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	</a:t>
            </a: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U.O. Infrastrutture Viarie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Ing. Franco Cimino</a:t>
            </a: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	</a:t>
            </a: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Direzione manutenzioni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Ing. Sabrina Pieralisi</a:t>
            </a: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	</a:t>
            </a: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Direzione manutenzioni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Geom. Mattia Bartolacci</a:t>
            </a: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	</a:t>
            </a: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Direzione manutenzioni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/>
          </p:nvPr>
        </p:nvSpPr>
        <p:spPr>
          <a:xfrm>
            <a:off x="838080" y="1825560"/>
            <a:ext cx="525996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5000" lnSpcReduction="9999"/>
          </a:bodyPr>
          <a:p>
            <a:pPr marL="228600" indent="-228600" algn="just" defTabSz="91440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Decreto-legge 6 maggio 2021, n. 59, convertito con modificazioni dalla legge 1° luglio 2021, n. 101 (di seguito, D.M. 59/2021); 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algn="just" defTabSz="91440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D.M. del MEF del 15 luglio 2021, con allegate schede progetto (di seguito, D.M. MEF); 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algn="just" defTabSz="91440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D.M. del MIMS 12 aprile 2022 n. 93 (di seguito, D.M. 93/2022);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algn="just" defTabSz="91440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Linee guida per la classificazione e gestione del rischio, la valutazione della sicurezza ed il monitoraggio dei ponti esistenti, di cui al comma 1 dell’articolo 14 del decreto-legge n. 109 del 2018, adottate con decreto ministeriale MIT del 17 dicembre 2020, n. 578 (di seguito, LG ponti); 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algn="just" defTabSz="91440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Linee Guida per la classificazione e gestione del rischio, la valutazione della sicurezza ed il monitoraggio delle gallerie esistenti, di cui al comma 1 dell’articolo 49 del decreto-legge 16 luglio 2020, n. 76, convertito, con modificazioni, dalla legge 11 settembre 2020, n. 120, favorevolmente assentite dal Consiglio Superiore dei Lavori Pubblici con pareri 72/2021 del 3 febbraio 2022 e 29/2022 dell’8 aprile 2022, che costituiscono un utile riferimento (di seguito, ove richiamate, LG gallerie); 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31" name="PlaceHolder 2"/>
          <p:cNvSpPr>
            <a:spLocks noGrp="1"/>
          </p:cNvSpPr>
          <p:nvPr>
            <p:ph/>
          </p:nvPr>
        </p:nvSpPr>
        <p:spPr>
          <a:xfrm>
            <a:off x="6172200" y="1825560"/>
            <a:ext cx="541260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19999"/>
          </a:bodyPr>
          <a:p>
            <a:pPr marL="228600" indent="-228600" algn="just" defTabSz="91440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Istruzioni Operative per l’applicazione delle Linee guida per la classificazione e gestione del rischio, la valutazione della sicurezza ed il monitoraggio dei ponti esistenti, approvate dal Consiglio Superiore dei Lavori Pubblici con pareri n. 96/2021 del 10.11.2021 e n. 29/2022 del 8.04.2022; 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algn="just" defTabSz="91440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D.M. n.560 del 1 dicembre 2017 di attuazione del comma 13 dell’art.23 del D.Lgs n.50 del 18 aprile 2016; 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algn="just" defTabSz="91440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D.M. n.312 del 2 agosto 2021 recante modifiche al decreto del Ministero delle infrastrutture e dei trasporti 1° dicembre 2017, n. 560 (Metodi e strumenti informativi); 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algn="just" defTabSz="91440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le Linee guida per la implementazione, certificazione e valutazione delle prestazioni dei Sistemi di Gestione della Sicurezza (SGS) per le attività di verifica e manutenzione delle infrastrutture stradali e autostradali, adottate con decreto del Direttore di ANSFISA n. 16575 del 22 aprile 2022 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algn="just" defTabSz="91440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Linee Guida Ponti esistenti: Istruzioni Operative (Decreto 413/2025)</a:t>
            </a:r>
            <a:endParaRPr b="0" lang="it-IT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32" name="PlaceHolder 3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185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it-IT" sz="2400" strike="noStrike" u="none">
                <a:solidFill>
                  <a:srgbClr val="0f172a"/>
                </a:solidFill>
                <a:effectLst/>
                <a:uFillTx/>
                <a:latin typeface="Calibri"/>
              </a:rPr>
              <a:t>Convenzione</a:t>
            </a:r>
            <a:br>
              <a:rPr sz="2400"/>
            </a:br>
            <a:r>
              <a:rPr b="1" lang="it-IT" sz="2400" strike="noStrike" u="none">
                <a:solidFill>
                  <a:srgbClr val="1d4ed8"/>
                </a:solidFill>
                <a:effectLst/>
                <a:uFillTx/>
                <a:latin typeface="Calibri"/>
              </a:rPr>
              <a:t>DICEA – Comune di Ancona</a:t>
            </a:r>
            <a:br>
              <a:rPr sz="2400"/>
            </a:br>
            <a:r>
              <a:rPr b="1" lang="it-IT" sz="1600" strike="noStrike" u="none">
                <a:solidFill>
                  <a:srgbClr val="ff0000"/>
                </a:solidFill>
                <a:effectLst/>
                <a:uFillTx/>
                <a:latin typeface="Calibri Light"/>
              </a:rPr>
              <a:t>Dettato normativo</a:t>
            </a:r>
            <a:endParaRPr b="0" lang="it-IT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433" name="Immagine 9" descr=""/>
          <p:cNvPicPr/>
          <p:nvPr/>
        </p:nvPicPr>
        <p:blipFill>
          <a:blip r:embed="rId1"/>
          <a:stretch/>
        </p:blipFill>
        <p:spPr>
          <a:xfrm>
            <a:off x="922320" y="453960"/>
            <a:ext cx="1686240" cy="597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34" name="Immagine1" descr=""/>
          <p:cNvPicPr/>
          <p:nvPr/>
        </p:nvPicPr>
        <p:blipFill>
          <a:blip r:embed="rId2"/>
          <a:stretch/>
        </p:blipFill>
        <p:spPr>
          <a:xfrm>
            <a:off x="10597680" y="453960"/>
            <a:ext cx="651240" cy="1007280"/>
          </a:xfrm>
          <a:prstGeom prst="rect">
            <a:avLst/>
          </a:prstGeom>
          <a:noFill/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/>
          </p:nvPr>
        </p:nvSpPr>
        <p:spPr>
          <a:xfrm>
            <a:off x="838080" y="194652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just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Il MIT ha emanato linee guida per la gestione della sicurezza dei ponti esistenti ai fini di prevenire livelli inadeguati di danno sviluppate in tre parti: 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457200" indent="-45720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  <a:tabLst>
                <a:tab algn="l" pos="0"/>
              </a:tabLst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Censimento e la classificazione del rischio,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457200" indent="-45720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  <a:tabLst>
                <a:tab algn="l" pos="0"/>
              </a:tabLst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Verifica della sicurezza 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457200" indent="-45720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  <a:tabLst>
                <a:tab algn="l" pos="0"/>
              </a:tabLst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Sorveglianza e monitoraggio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just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La classificazione del rischio fa parte di un approccio multilivello: si parte dal censimento delle opere da analizzare e, attraverso varie fasi di valutazione, si arriva alla determinazione di una classe di attenzione.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36" name="PlaceHolder 2"/>
          <p:cNvSpPr>
            <a:spLocks noGrp="1"/>
          </p:cNvSpPr>
          <p:nvPr>
            <p:ph/>
          </p:nvPr>
        </p:nvSpPr>
        <p:spPr>
          <a:xfrm>
            <a:off x="6172200" y="194652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LIVELLI DI ANALISI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LIVELLO 0:</a:t>
            </a: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CENSIMENTO DELLE OPERE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LIVELLO 1:</a:t>
            </a: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ISPEZIONI VISIVE E SCHEDE DI DIFETTOSITÀ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LIVELLO 2:</a:t>
            </a: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ANALISI DEI RISCHI RILEVANTI E CLASSIFICAZIONE SU SCALA TERRITORIALE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LIVELLO 3</a:t>
            </a: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: VALUTAZIONE PRELIMINARE DELL’OPERA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LIVELLO 4</a:t>
            </a: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: VERIFICA ACCURATA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LIVELLO 5</a:t>
            </a: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: ANALISI SOFISTICATA PER OPERE DI SIGNIFICATIVA IMPORTANZA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it-IT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37" name="PlaceHolder 3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it-IT" sz="2400" strike="noStrike" u="none">
                <a:solidFill>
                  <a:srgbClr val="0f172a"/>
                </a:solidFill>
                <a:effectLst/>
                <a:uFillTx/>
                <a:latin typeface="Calibri"/>
              </a:rPr>
              <a:t>Convenzione</a:t>
            </a:r>
            <a:br>
              <a:rPr sz="2400"/>
            </a:br>
            <a:r>
              <a:rPr b="1" lang="it-IT" sz="2400" strike="noStrike" u="none">
                <a:solidFill>
                  <a:srgbClr val="1d4ed8"/>
                </a:solidFill>
                <a:effectLst/>
                <a:uFillTx/>
                <a:latin typeface="Calibri"/>
              </a:rPr>
              <a:t>DICEA – Comune di Ancona</a:t>
            </a:r>
            <a:br>
              <a:rPr sz="2400"/>
            </a:br>
            <a:r>
              <a:rPr b="0" lang="it-IT" sz="1600" strike="noStrike" u="none">
                <a:solidFill>
                  <a:srgbClr val="ff0000"/>
                </a:solidFill>
                <a:effectLst/>
                <a:uFillTx/>
                <a:latin typeface="Calibri"/>
              </a:rPr>
              <a:t>Linee Guida per la classificazione e gestione del rischio,</a:t>
            </a:r>
            <a:br>
              <a:rPr sz="1600"/>
            </a:br>
            <a:r>
              <a:rPr b="0" lang="it-IT" sz="1600" strike="noStrike" u="none">
                <a:solidFill>
                  <a:srgbClr val="ff0000"/>
                </a:solidFill>
                <a:effectLst/>
                <a:uFillTx/>
                <a:latin typeface="Calibri"/>
              </a:rPr>
              <a:t>la valutazione della sicurezza ed il monitoraggio dei ponti esistenti</a:t>
            </a:r>
            <a:endParaRPr b="0" lang="it-IT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438" name="Immagine1" descr=""/>
          <p:cNvPicPr/>
          <p:nvPr/>
        </p:nvPicPr>
        <p:blipFill>
          <a:blip r:embed="rId1"/>
          <a:stretch/>
        </p:blipFill>
        <p:spPr>
          <a:xfrm>
            <a:off x="10597680" y="453960"/>
            <a:ext cx="651240" cy="1007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9" name="Immagine 7" descr=""/>
          <p:cNvPicPr/>
          <p:nvPr/>
        </p:nvPicPr>
        <p:blipFill>
          <a:blip r:embed="rId2"/>
          <a:stretch/>
        </p:blipFill>
        <p:spPr>
          <a:xfrm>
            <a:off x="922320" y="453960"/>
            <a:ext cx="1686240" cy="597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4_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Personalizza struttur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Application>LibreOffice/25.2.7.2$Windows_X86_64 LibreOffice_project/5cbfd1ab6520636bb5f7b99185aa69bd7456825d</Application>
  <AppVersion>15.0000</AppVersion>
  <Words>1457</Words>
  <Paragraphs>145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2026-03-10T11:06:49Z</dcterms:created>
  <dc:creator>Barbi Massimo</dc:creator>
  <dc:description/>
  <dc:language>it-IT</dc:language>
  <cp:lastModifiedBy>FABRIZIO GARA</cp:lastModifiedBy>
  <cp:lastPrinted>2026-03-10T14:55:21Z</cp:lastPrinted>
  <dcterms:modified xsi:type="dcterms:W3CDTF">2026-03-12T14:52:17Z</dcterms:modified>
  <cp:revision>78</cp:revision>
  <dc:subject/>
  <dc:title>Accordo Quadro Istituzionale   Convenzione DICEA – Comune di Ancona     Formazione, Ricerca e Collaborazione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10</vt:i4>
  </property>
</Properties>
</file>