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22"/>
  </p:notesMasterIdLst>
  <p:sldIdLst>
    <p:sldId id="358" r:id="rId2"/>
    <p:sldId id="348" r:id="rId3"/>
    <p:sldId id="341" r:id="rId4"/>
    <p:sldId id="344" r:id="rId5"/>
    <p:sldId id="345" r:id="rId6"/>
    <p:sldId id="355" r:id="rId7"/>
    <p:sldId id="330" r:id="rId8"/>
    <p:sldId id="331" r:id="rId9"/>
    <p:sldId id="332" r:id="rId10"/>
    <p:sldId id="342" r:id="rId11"/>
    <p:sldId id="343" r:id="rId12"/>
    <p:sldId id="340" r:id="rId13"/>
    <p:sldId id="338" r:id="rId14"/>
    <p:sldId id="354" r:id="rId15"/>
    <p:sldId id="349" r:id="rId16"/>
    <p:sldId id="350" r:id="rId17"/>
    <p:sldId id="351" r:id="rId18"/>
    <p:sldId id="352" r:id="rId19"/>
    <p:sldId id="356" r:id="rId20"/>
    <p:sldId id="357" r:id="rId21"/>
  </p:sldIdLst>
  <p:sldSz cx="12192000" cy="6858000"/>
  <p:notesSz cx="7099300" cy="10234613"/>
  <p:embeddedFontLst>
    <p:embeddedFont>
      <p:font typeface="Calibri Light" panose="020F0302020204030204" pitchFamily="34" charset="0"/>
      <p:regular r:id="rId23"/>
      <p:italic r:id="rId24"/>
    </p:embeddedFont>
    <p:embeddedFont>
      <p:font typeface="Calibri" panose="020F0502020204030204" pitchFamily="34" charset="0"/>
      <p:regular r:id="rId25"/>
      <p:bold r:id="rId26"/>
      <p:italic r:id="rId27"/>
      <p:boldItalic r:id="rId28"/>
    </p:embeddedFont>
    <p:embeddedFont>
      <p:font typeface="Adobe Heiti Std R" panose="020B0400000000000000" charset="-128"/>
      <p:regular r:id="rId29"/>
    </p:embeddedFont>
    <p:embeddedFont>
      <p:font typeface="Bahnschrift" panose="020B0502040204020203" pitchFamily="34" charset="0"/>
      <p:regular r:id="rId30"/>
      <p:bold r:id="rId31"/>
    </p:embeddedFont>
    <p:embeddedFont>
      <p:font typeface="Bahnschrift SemiBold" panose="020B0502040204020203" pitchFamily="34" charset="0"/>
      <p:bold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senza titolo" id="{105C6C35-4BA8-4D38-A0DD-1FECF03AEA86}">
          <p14:sldIdLst>
            <p14:sldId id="358"/>
            <p14:sldId id="348"/>
            <p14:sldId id="341"/>
            <p14:sldId id="344"/>
            <p14:sldId id="345"/>
            <p14:sldId id="355"/>
            <p14:sldId id="330"/>
            <p14:sldId id="331"/>
            <p14:sldId id="332"/>
            <p14:sldId id="342"/>
            <p14:sldId id="343"/>
            <p14:sldId id="340"/>
            <p14:sldId id="338"/>
            <p14:sldId id="354"/>
            <p14:sldId id="349"/>
            <p14:sldId id="350"/>
            <p14:sldId id="351"/>
            <p14:sldId id="352"/>
            <p14:sldId id="356"/>
            <p14:sldId id="3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F5"/>
    <a:srgbClr val="007BF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4660"/>
  </p:normalViewPr>
  <p:slideViewPr>
    <p:cSldViewPr snapToGrid="0">
      <p:cViewPr varScale="1">
        <p:scale>
          <a:sx n="114" d="100"/>
          <a:sy n="114" d="100"/>
        </p:scale>
        <p:origin x="6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4" y="1"/>
            <a:ext cx="3075647" cy="513120"/>
          </a:xfrm>
          <a:prstGeom prst="rect">
            <a:avLst/>
          </a:prstGeom>
        </p:spPr>
        <p:txBody>
          <a:bodyPr vert="horz" lIns="94577" tIns="47288" rIns="94577" bIns="47288" rtlCol="0"/>
          <a:lstStyle>
            <a:lvl1pPr algn="l">
              <a:defRPr sz="1200"/>
            </a:lvl1pPr>
          </a:lstStyle>
          <a:p>
            <a:endParaRPr lang="it-IT"/>
          </a:p>
        </p:txBody>
      </p:sp>
      <p:sp>
        <p:nvSpPr>
          <p:cNvPr id="3" name="Segnaposto data 2"/>
          <p:cNvSpPr>
            <a:spLocks noGrp="1"/>
          </p:cNvSpPr>
          <p:nvPr>
            <p:ph type="dt" idx="1"/>
          </p:nvPr>
        </p:nvSpPr>
        <p:spPr>
          <a:xfrm>
            <a:off x="4022003" y="1"/>
            <a:ext cx="3075646" cy="513120"/>
          </a:xfrm>
          <a:prstGeom prst="rect">
            <a:avLst/>
          </a:prstGeom>
        </p:spPr>
        <p:txBody>
          <a:bodyPr vert="horz" lIns="94577" tIns="47288" rIns="94577" bIns="47288" rtlCol="0"/>
          <a:lstStyle>
            <a:lvl1pPr algn="r">
              <a:defRPr sz="1200"/>
            </a:lvl1pPr>
          </a:lstStyle>
          <a:p>
            <a:fld id="{7698969B-D11C-4EB5-8B1D-2A340BCCBD3C}" type="datetimeFigureOut">
              <a:rPr lang="it-IT" smtClean="0"/>
              <a:t>24/11/2025</a:t>
            </a:fld>
            <a:endParaRPr lang="it-IT"/>
          </a:p>
        </p:txBody>
      </p:sp>
      <p:sp>
        <p:nvSpPr>
          <p:cNvPr id="4" name="Segnaposto immagin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577" tIns="47288" rIns="94577" bIns="47288" rtlCol="0" anchor="ctr"/>
          <a:lstStyle/>
          <a:p>
            <a:endParaRPr lang="it-IT"/>
          </a:p>
        </p:txBody>
      </p:sp>
      <p:sp>
        <p:nvSpPr>
          <p:cNvPr id="5" name="Segnaposto note 4"/>
          <p:cNvSpPr>
            <a:spLocks noGrp="1"/>
          </p:cNvSpPr>
          <p:nvPr>
            <p:ph type="body" sz="quarter" idx="3"/>
          </p:nvPr>
        </p:nvSpPr>
        <p:spPr>
          <a:xfrm>
            <a:off x="709767" y="4925297"/>
            <a:ext cx="5679770" cy="4029786"/>
          </a:xfrm>
          <a:prstGeom prst="rect">
            <a:avLst/>
          </a:prstGeom>
        </p:spPr>
        <p:txBody>
          <a:bodyPr vert="horz" lIns="94577" tIns="47288" rIns="94577" bIns="47288"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4" y="9721495"/>
            <a:ext cx="3075647" cy="513120"/>
          </a:xfrm>
          <a:prstGeom prst="rect">
            <a:avLst/>
          </a:prstGeom>
        </p:spPr>
        <p:txBody>
          <a:bodyPr vert="horz" lIns="94577" tIns="47288" rIns="94577" bIns="47288" rtlCol="0" anchor="b"/>
          <a:lstStyle>
            <a:lvl1pPr algn="l">
              <a:defRPr sz="1200"/>
            </a:lvl1pPr>
          </a:lstStyle>
          <a:p>
            <a:endParaRPr lang="it-IT"/>
          </a:p>
        </p:txBody>
      </p:sp>
      <p:sp>
        <p:nvSpPr>
          <p:cNvPr id="7" name="Segnaposto numero diapositiva 6"/>
          <p:cNvSpPr>
            <a:spLocks noGrp="1"/>
          </p:cNvSpPr>
          <p:nvPr>
            <p:ph type="sldNum" sz="quarter" idx="5"/>
          </p:nvPr>
        </p:nvSpPr>
        <p:spPr>
          <a:xfrm>
            <a:off x="4022003" y="9721495"/>
            <a:ext cx="3075646" cy="513120"/>
          </a:xfrm>
          <a:prstGeom prst="rect">
            <a:avLst/>
          </a:prstGeom>
        </p:spPr>
        <p:txBody>
          <a:bodyPr vert="horz" lIns="94577" tIns="47288" rIns="94577" bIns="47288" rtlCol="0" anchor="b"/>
          <a:lstStyle>
            <a:lvl1pPr algn="r">
              <a:defRPr sz="1200"/>
            </a:lvl1pPr>
          </a:lstStyle>
          <a:p>
            <a:fld id="{D263C012-054C-4BB9-BA72-F6B2402D33AA}" type="slidenum">
              <a:rPr lang="it-IT" smtClean="0"/>
              <a:t>‹N›</a:t>
            </a:fld>
            <a:endParaRPr lang="it-IT"/>
          </a:p>
        </p:txBody>
      </p:sp>
    </p:spTree>
    <p:extLst>
      <p:ext uri="{BB962C8B-B14F-4D97-AF65-F5344CB8AC3E}">
        <p14:creationId xmlns:p14="http://schemas.microsoft.com/office/powerpoint/2010/main" val="13322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a:t>
            </a:fld>
            <a:endParaRPr lang="it-IT"/>
          </a:p>
        </p:txBody>
      </p:sp>
    </p:spTree>
    <p:extLst>
      <p:ext uri="{BB962C8B-B14F-4D97-AF65-F5344CB8AC3E}">
        <p14:creationId xmlns:p14="http://schemas.microsoft.com/office/powerpoint/2010/main" val="975153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10</a:t>
            </a:fld>
            <a:endParaRPr lang="it-IT"/>
          </a:p>
        </p:txBody>
      </p:sp>
    </p:spTree>
    <p:extLst>
      <p:ext uri="{BB962C8B-B14F-4D97-AF65-F5344CB8AC3E}">
        <p14:creationId xmlns:p14="http://schemas.microsoft.com/office/powerpoint/2010/main" val="2594463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11</a:t>
            </a:fld>
            <a:endParaRPr lang="it-IT"/>
          </a:p>
        </p:txBody>
      </p:sp>
    </p:spTree>
    <p:extLst>
      <p:ext uri="{BB962C8B-B14F-4D97-AF65-F5344CB8AC3E}">
        <p14:creationId xmlns:p14="http://schemas.microsoft.com/office/powerpoint/2010/main" val="2493907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12</a:t>
            </a:fld>
            <a:endParaRPr lang="it-IT"/>
          </a:p>
        </p:txBody>
      </p:sp>
    </p:spTree>
    <p:extLst>
      <p:ext uri="{BB962C8B-B14F-4D97-AF65-F5344CB8AC3E}">
        <p14:creationId xmlns:p14="http://schemas.microsoft.com/office/powerpoint/2010/main" val="31401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13</a:t>
            </a:fld>
            <a:endParaRPr lang="it-IT"/>
          </a:p>
        </p:txBody>
      </p:sp>
    </p:spTree>
    <p:extLst>
      <p:ext uri="{BB962C8B-B14F-4D97-AF65-F5344CB8AC3E}">
        <p14:creationId xmlns:p14="http://schemas.microsoft.com/office/powerpoint/2010/main" val="262264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14</a:t>
            </a:fld>
            <a:endParaRPr lang="it-IT"/>
          </a:p>
        </p:txBody>
      </p:sp>
    </p:spTree>
    <p:extLst>
      <p:ext uri="{BB962C8B-B14F-4D97-AF65-F5344CB8AC3E}">
        <p14:creationId xmlns:p14="http://schemas.microsoft.com/office/powerpoint/2010/main" val="4081169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15</a:t>
            </a:fld>
            <a:endParaRPr lang="it-IT"/>
          </a:p>
        </p:txBody>
      </p:sp>
    </p:spTree>
    <p:extLst>
      <p:ext uri="{BB962C8B-B14F-4D97-AF65-F5344CB8AC3E}">
        <p14:creationId xmlns:p14="http://schemas.microsoft.com/office/powerpoint/2010/main" val="1747575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16</a:t>
            </a:fld>
            <a:endParaRPr lang="it-IT"/>
          </a:p>
        </p:txBody>
      </p:sp>
    </p:spTree>
    <p:extLst>
      <p:ext uri="{BB962C8B-B14F-4D97-AF65-F5344CB8AC3E}">
        <p14:creationId xmlns:p14="http://schemas.microsoft.com/office/powerpoint/2010/main" val="3418243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17</a:t>
            </a:fld>
            <a:endParaRPr lang="it-IT"/>
          </a:p>
        </p:txBody>
      </p:sp>
    </p:spTree>
    <p:extLst>
      <p:ext uri="{BB962C8B-B14F-4D97-AF65-F5344CB8AC3E}">
        <p14:creationId xmlns:p14="http://schemas.microsoft.com/office/powerpoint/2010/main" val="3690716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18</a:t>
            </a:fld>
            <a:endParaRPr lang="it-IT"/>
          </a:p>
        </p:txBody>
      </p:sp>
    </p:spTree>
    <p:extLst>
      <p:ext uri="{BB962C8B-B14F-4D97-AF65-F5344CB8AC3E}">
        <p14:creationId xmlns:p14="http://schemas.microsoft.com/office/powerpoint/2010/main" val="2280622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19</a:t>
            </a:fld>
            <a:endParaRPr lang="it-IT"/>
          </a:p>
        </p:txBody>
      </p:sp>
    </p:spTree>
    <p:extLst>
      <p:ext uri="{BB962C8B-B14F-4D97-AF65-F5344CB8AC3E}">
        <p14:creationId xmlns:p14="http://schemas.microsoft.com/office/powerpoint/2010/main" val="355311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2</a:t>
            </a:fld>
            <a:endParaRPr lang="it-IT"/>
          </a:p>
        </p:txBody>
      </p:sp>
    </p:spTree>
    <p:extLst>
      <p:ext uri="{BB962C8B-B14F-4D97-AF65-F5344CB8AC3E}">
        <p14:creationId xmlns:p14="http://schemas.microsoft.com/office/powerpoint/2010/main" val="3438945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20</a:t>
            </a:fld>
            <a:endParaRPr lang="it-IT"/>
          </a:p>
        </p:txBody>
      </p:sp>
    </p:spTree>
    <p:extLst>
      <p:ext uri="{BB962C8B-B14F-4D97-AF65-F5344CB8AC3E}">
        <p14:creationId xmlns:p14="http://schemas.microsoft.com/office/powerpoint/2010/main" val="81584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3</a:t>
            </a:fld>
            <a:endParaRPr lang="it-IT"/>
          </a:p>
        </p:txBody>
      </p:sp>
    </p:spTree>
    <p:extLst>
      <p:ext uri="{BB962C8B-B14F-4D97-AF65-F5344CB8AC3E}">
        <p14:creationId xmlns:p14="http://schemas.microsoft.com/office/powerpoint/2010/main" val="2471765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4</a:t>
            </a:fld>
            <a:endParaRPr lang="it-IT"/>
          </a:p>
        </p:txBody>
      </p:sp>
    </p:spTree>
    <p:extLst>
      <p:ext uri="{BB962C8B-B14F-4D97-AF65-F5344CB8AC3E}">
        <p14:creationId xmlns:p14="http://schemas.microsoft.com/office/powerpoint/2010/main" val="200082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5</a:t>
            </a:fld>
            <a:endParaRPr lang="it-IT"/>
          </a:p>
        </p:txBody>
      </p:sp>
    </p:spTree>
    <p:extLst>
      <p:ext uri="{BB962C8B-B14F-4D97-AF65-F5344CB8AC3E}">
        <p14:creationId xmlns:p14="http://schemas.microsoft.com/office/powerpoint/2010/main" val="22946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6</a:t>
            </a:fld>
            <a:endParaRPr lang="it-IT"/>
          </a:p>
        </p:txBody>
      </p:sp>
    </p:spTree>
    <p:extLst>
      <p:ext uri="{BB962C8B-B14F-4D97-AF65-F5344CB8AC3E}">
        <p14:creationId xmlns:p14="http://schemas.microsoft.com/office/powerpoint/2010/main" val="1420224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7</a:t>
            </a:fld>
            <a:endParaRPr lang="it-IT"/>
          </a:p>
        </p:txBody>
      </p:sp>
    </p:spTree>
    <p:extLst>
      <p:ext uri="{BB962C8B-B14F-4D97-AF65-F5344CB8AC3E}">
        <p14:creationId xmlns:p14="http://schemas.microsoft.com/office/powerpoint/2010/main" val="669990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8</a:t>
            </a:fld>
            <a:endParaRPr lang="it-IT"/>
          </a:p>
        </p:txBody>
      </p:sp>
    </p:spTree>
    <p:extLst>
      <p:ext uri="{BB962C8B-B14F-4D97-AF65-F5344CB8AC3E}">
        <p14:creationId xmlns:p14="http://schemas.microsoft.com/office/powerpoint/2010/main" val="1451410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9</a:t>
            </a:fld>
            <a:endParaRPr lang="it-IT"/>
          </a:p>
        </p:txBody>
      </p:sp>
    </p:spTree>
    <p:extLst>
      <p:ext uri="{BB962C8B-B14F-4D97-AF65-F5344CB8AC3E}">
        <p14:creationId xmlns:p14="http://schemas.microsoft.com/office/powerpoint/2010/main" val="942825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D25B133-BE9A-45FD-B02C-6CAAC6EEFE65}" type="datetimeFigureOut">
              <a:rPr lang="it-IT" smtClean="0"/>
              <a:t>24/11/2025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4103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D25B133-BE9A-45FD-B02C-6CAAC6EEFE65}" type="datetimeFigureOut">
              <a:rPr lang="it-IT" smtClean="0"/>
              <a:t>24/11/2025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38446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D25B133-BE9A-45FD-B02C-6CAAC6EEFE65}" type="datetimeFigureOut">
              <a:rPr lang="it-IT" smtClean="0"/>
              <a:t>24/11/2025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194632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D25B133-BE9A-45FD-B02C-6CAAC6EEFE65}" type="datetimeFigureOut">
              <a:rPr lang="it-IT" smtClean="0"/>
              <a:t>24/11/2025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189235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9D25B133-BE9A-45FD-B02C-6CAAC6EEFE65}" type="datetimeFigureOut">
              <a:rPr lang="it-IT" smtClean="0"/>
              <a:t>24/11/2025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683170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D25B133-BE9A-45FD-B02C-6CAAC6EEFE65}" type="datetimeFigureOut">
              <a:rPr lang="it-IT" smtClean="0"/>
              <a:t>24/11/2025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395963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9D25B133-BE9A-45FD-B02C-6CAAC6EEFE65}" type="datetimeFigureOut">
              <a:rPr lang="it-IT" smtClean="0"/>
              <a:t>24/11/2025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138831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9D25B133-BE9A-45FD-B02C-6CAAC6EEFE65}" type="datetimeFigureOut">
              <a:rPr lang="it-IT" smtClean="0"/>
              <a:t>24/11/2025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10022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5B133-BE9A-45FD-B02C-6CAAC6EEFE65}" type="datetimeFigureOut">
              <a:rPr lang="it-IT" smtClean="0"/>
              <a:t>24/11/2025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383981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D25B133-BE9A-45FD-B02C-6CAAC6EEFE65}" type="datetimeFigureOut">
              <a:rPr lang="it-IT" smtClean="0"/>
              <a:t>24/11/2025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333291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D25B133-BE9A-45FD-B02C-6CAAC6EEFE65}" type="datetimeFigureOut">
              <a:rPr lang="it-IT" smtClean="0"/>
              <a:t>24/11/2025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49706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5B133-BE9A-45FD-B02C-6CAAC6EEFE65}" type="datetimeFigureOut">
              <a:rPr lang="it-IT" smtClean="0"/>
              <a:t>24/11/2025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D9059-F9B7-435E-BED9-5710E7A26184}" type="slidenum">
              <a:rPr lang="it-IT" smtClean="0"/>
              <a:t>‹N›</a:t>
            </a:fld>
            <a:endParaRPr lang="it-IT"/>
          </a:p>
        </p:txBody>
      </p:sp>
    </p:spTree>
    <p:extLst>
      <p:ext uri="{BB962C8B-B14F-4D97-AF65-F5344CB8AC3E}">
        <p14:creationId xmlns:p14="http://schemas.microsoft.com/office/powerpoint/2010/main" val="1167922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71328"/>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a:solidFill>
                  <a:srgbClr val="007AF5"/>
                </a:solidFill>
                <a:latin typeface="Bahnschrift" panose="020B0502040204020203" pitchFamily="34" charset="0"/>
              </a:rPr>
              <a:t>U.O. EDILIZIA PUBBLICA E SOCIALE E EDILIZIA CIMITERIALE</a:t>
            </a:r>
          </a:p>
        </p:txBody>
      </p:sp>
      <p:pic>
        <p:nvPicPr>
          <p:cNvPr id="3" name="Immagin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6200000">
            <a:off x="3299206" y="-224996"/>
            <a:ext cx="5791430" cy="8196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7896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25783" y="1542184"/>
            <a:ext cx="5949578" cy="3046988"/>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1400" dirty="0">
                <a:solidFill>
                  <a:srgbClr val="000000"/>
                </a:solidFill>
                <a:latin typeface="Arial1"/>
              </a:rPr>
              <a:t>Con delibera di </a:t>
            </a:r>
            <a:r>
              <a:rPr lang="it-IT" sz="1400" dirty="0" smtClean="0">
                <a:solidFill>
                  <a:srgbClr val="000000"/>
                </a:solidFill>
                <a:latin typeface="Arial1"/>
              </a:rPr>
              <a:t>Giunta comunale n.707 </a:t>
            </a:r>
            <a:r>
              <a:rPr lang="it-IT" sz="1400" dirty="0">
                <a:solidFill>
                  <a:srgbClr val="000000"/>
                </a:solidFill>
                <a:latin typeface="Arial1"/>
              </a:rPr>
              <a:t>del 21/12/23 è stato approvato il progetto di fattibilità tecnico </a:t>
            </a:r>
            <a:r>
              <a:rPr lang="it-IT" sz="1400" dirty="0" smtClean="0">
                <a:solidFill>
                  <a:srgbClr val="000000"/>
                </a:solidFill>
                <a:latin typeface="Arial1"/>
              </a:rPr>
              <a:t>economica a </a:t>
            </a:r>
            <a:r>
              <a:rPr lang="it-IT" sz="1400" dirty="0">
                <a:solidFill>
                  <a:srgbClr val="000000"/>
                </a:solidFill>
                <a:latin typeface="Arial1"/>
              </a:rPr>
              <a:t>seguito del quale è stato affidato </a:t>
            </a:r>
            <a:r>
              <a:rPr lang="it-IT" sz="1400" dirty="0" smtClean="0">
                <a:solidFill>
                  <a:srgbClr val="000000"/>
                </a:solidFill>
                <a:latin typeface="Arial1"/>
              </a:rPr>
              <a:t>l'appalto integrato </a:t>
            </a:r>
            <a:r>
              <a:rPr lang="it-IT" sz="1400" dirty="0">
                <a:solidFill>
                  <a:srgbClr val="000000"/>
                </a:solidFill>
                <a:latin typeface="Arial1"/>
              </a:rPr>
              <a:t>per la progettazione </a:t>
            </a:r>
            <a:r>
              <a:rPr lang="it-IT" sz="1400" dirty="0" smtClean="0">
                <a:solidFill>
                  <a:srgbClr val="000000"/>
                </a:solidFill>
                <a:latin typeface="Arial1"/>
              </a:rPr>
              <a:t>esecutiva e l’esecuzione della demolizione e ricostruzione dei colombari serie 9 (1° stralcio) e 10 (2° stralcio) del cimitero di Tavernelle.</a:t>
            </a:r>
          </a:p>
          <a:p>
            <a:pPr algn="just"/>
            <a:r>
              <a:rPr lang="it-IT" sz="1400" dirty="0" smtClean="0">
                <a:solidFill>
                  <a:srgbClr val="000000"/>
                </a:solidFill>
                <a:latin typeface="Arial1"/>
              </a:rPr>
              <a:t>Con Determina dirigenziale n. </a:t>
            </a:r>
            <a:r>
              <a:rPr lang="it-IT" sz="1400" dirty="0">
                <a:solidFill>
                  <a:srgbClr val="000000"/>
                </a:solidFill>
                <a:latin typeface="Arial1"/>
              </a:rPr>
              <a:t>2799 del 10/10/25 </a:t>
            </a:r>
            <a:r>
              <a:rPr lang="it-IT" sz="1400" dirty="0" smtClean="0">
                <a:solidFill>
                  <a:srgbClr val="000000"/>
                </a:solidFill>
                <a:latin typeface="Arial1"/>
              </a:rPr>
              <a:t>è stata approvata la </a:t>
            </a:r>
            <a:r>
              <a:rPr lang="it-IT" sz="1400" dirty="0">
                <a:solidFill>
                  <a:srgbClr val="000000"/>
                </a:solidFill>
                <a:latin typeface="Arial1"/>
              </a:rPr>
              <a:t>progettazione esecutiva </a:t>
            </a:r>
            <a:r>
              <a:rPr lang="it-IT" sz="1400" dirty="0" smtClean="0">
                <a:solidFill>
                  <a:srgbClr val="000000"/>
                </a:solidFill>
                <a:latin typeface="Arial1"/>
              </a:rPr>
              <a:t>dei due stralci propedeutica all’avvio </a:t>
            </a:r>
            <a:r>
              <a:rPr lang="it-IT" sz="1400" dirty="0">
                <a:solidFill>
                  <a:srgbClr val="000000"/>
                </a:solidFill>
                <a:latin typeface="Arial1"/>
              </a:rPr>
              <a:t>dei lavori. </a:t>
            </a:r>
            <a:endParaRPr lang="it-IT" sz="1400" dirty="0" smtClean="0">
              <a:solidFill>
                <a:srgbClr val="000000"/>
              </a:solidFill>
              <a:latin typeface="Arial1"/>
            </a:endParaRPr>
          </a:p>
          <a:p>
            <a:pPr algn="just"/>
            <a:endParaRPr lang="it-IT" sz="1400" dirty="0" smtClean="0">
              <a:solidFill>
                <a:srgbClr val="000000"/>
              </a:solidFill>
              <a:latin typeface="Arial1"/>
            </a:endParaRPr>
          </a:p>
          <a:p>
            <a:pPr algn="just"/>
            <a:r>
              <a:rPr lang="it-IT" sz="1400" dirty="0" smtClean="0">
                <a:solidFill>
                  <a:srgbClr val="000000"/>
                </a:solidFill>
                <a:latin typeface="Arial1"/>
              </a:rPr>
              <a:t>I </a:t>
            </a:r>
            <a:r>
              <a:rPr lang="it-IT" sz="1400" dirty="0">
                <a:solidFill>
                  <a:srgbClr val="000000"/>
                </a:solidFill>
                <a:latin typeface="Arial1"/>
              </a:rPr>
              <a:t>lavori </a:t>
            </a:r>
            <a:r>
              <a:rPr lang="it-IT" sz="1400" dirty="0" smtClean="0">
                <a:solidFill>
                  <a:srgbClr val="000000"/>
                </a:solidFill>
                <a:latin typeface="Arial1"/>
              </a:rPr>
              <a:t>relativi al 1° stralcio prevedono </a:t>
            </a:r>
            <a:r>
              <a:rPr lang="it-IT" sz="1400" dirty="0">
                <a:solidFill>
                  <a:srgbClr val="000000"/>
                </a:solidFill>
                <a:latin typeface="Arial1"/>
              </a:rPr>
              <a:t>la demolizione dei </a:t>
            </a:r>
            <a:r>
              <a:rPr lang="it-IT" sz="1400" dirty="0" smtClean="0">
                <a:solidFill>
                  <a:srgbClr val="000000"/>
                </a:solidFill>
                <a:latin typeface="Arial1"/>
              </a:rPr>
              <a:t>vecchio colombario serie </a:t>
            </a:r>
            <a:r>
              <a:rPr lang="it-IT" sz="1400" dirty="0">
                <a:solidFill>
                  <a:srgbClr val="000000"/>
                </a:solidFill>
                <a:latin typeface="Arial1"/>
              </a:rPr>
              <a:t>9</a:t>
            </a:r>
            <a:r>
              <a:rPr lang="it-IT" sz="1400" dirty="0" smtClean="0">
                <a:solidFill>
                  <a:srgbClr val="000000"/>
                </a:solidFill>
                <a:latin typeface="Arial1"/>
              </a:rPr>
              <a:t> </a:t>
            </a:r>
            <a:r>
              <a:rPr lang="it-IT" sz="1400" dirty="0">
                <a:solidFill>
                  <a:srgbClr val="000000"/>
                </a:solidFill>
                <a:latin typeface="Arial1"/>
              </a:rPr>
              <a:t>a cui seguirà la ricostruzione di </a:t>
            </a:r>
            <a:r>
              <a:rPr lang="it-IT" sz="1400" dirty="0" smtClean="0">
                <a:solidFill>
                  <a:srgbClr val="000000"/>
                </a:solidFill>
                <a:latin typeface="Arial1"/>
              </a:rPr>
              <a:t>un nuovo colombario </a:t>
            </a:r>
            <a:r>
              <a:rPr lang="it-IT" sz="1400" dirty="0">
                <a:solidFill>
                  <a:srgbClr val="000000"/>
                </a:solidFill>
                <a:latin typeface="Arial1"/>
              </a:rPr>
              <a:t>di maggiori dimensioni </a:t>
            </a:r>
            <a:r>
              <a:rPr lang="it-IT" sz="1400" dirty="0" smtClean="0">
                <a:solidFill>
                  <a:srgbClr val="000000"/>
                </a:solidFill>
                <a:latin typeface="Arial1"/>
              </a:rPr>
              <a:t>ospitante </a:t>
            </a:r>
            <a:r>
              <a:rPr lang="it-IT" sz="1400" dirty="0">
                <a:solidFill>
                  <a:srgbClr val="000000"/>
                </a:solidFill>
                <a:latin typeface="Arial1"/>
              </a:rPr>
              <a:t>nel complesso </a:t>
            </a:r>
            <a:r>
              <a:rPr lang="it-IT" sz="1400" dirty="0" smtClean="0">
                <a:solidFill>
                  <a:srgbClr val="000000"/>
                </a:solidFill>
                <a:latin typeface="Arial1"/>
              </a:rPr>
              <a:t>189 loculi e 110 </a:t>
            </a:r>
            <a:r>
              <a:rPr lang="it-IT" sz="1400" dirty="0" err="1" smtClean="0">
                <a:solidFill>
                  <a:srgbClr val="000000"/>
                </a:solidFill>
                <a:latin typeface="Arial1"/>
              </a:rPr>
              <a:t>ossarini</a:t>
            </a:r>
            <a:r>
              <a:rPr lang="it-IT" sz="1400" dirty="0" smtClean="0">
                <a:solidFill>
                  <a:srgbClr val="000000"/>
                </a:solidFill>
                <a:latin typeface="Arial1"/>
              </a:rPr>
              <a:t>.</a:t>
            </a:r>
          </a:p>
          <a:p>
            <a:pPr algn="just"/>
            <a:r>
              <a:rPr lang="it-IT" sz="1400" dirty="0" smtClean="0">
                <a:solidFill>
                  <a:srgbClr val="000000"/>
                </a:solidFill>
                <a:latin typeface="Arial1"/>
              </a:rPr>
              <a:t>Verranno </a:t>
            </a:r>
            <a:r>
              <a:rPr lang="it-IT" sz="1400" dirty="0">
                <a:solidFill>
                  <a:srgbClr val="000000"/>
                </a:solidFill>
                <a:latin typeface="Arial1"/>
              </a:rPr>
              <a:t>realizzate anche le opere di sistemazione </a:t>
            </a:r>
            <a:r>
              <a:rPr lang="it-IT" sz="1400" dirty="0" smtClean="0">
                <a:solidFill>
                  <a:srgbClr val="000000"/>
                </a:solidFill>
                <a:latin typeface="Arial1"/>
              </a:rPr>
              <a:t>dello spazio pubblico esterno collocato tra </a:t>
            </a:r>
            <a:r>
              <a:rPr lang="it-IT" sz="1400" dirty="0">
                <a:solidFill>
                  <a:srgbClr val="000000"/>
                </a:solidFill>
                <a:latin typeface="Arial1"/>
              </a:rPr>
              <a:t>le due costruzioni</a:t>
            </a:r>
            <a:r>
              <a:rPr lang="it-IT" sz="1400" dirty="0" smtClean="0">
                <a:solidFill>
                  <a:srgbClr val="000000"/>
                </a:solidFill>
                <a:latin typeface="Arial1"/>
              </a:rPr>
              <a:t>.</a:t>
            </a:r>
            <a:endParaRPr lang="it-IT" sz="1400" dirty="0">
              <a:solidFill>
                <a:srgbClr val="000000"/>
              </a:solidFill>
              <a:latin typeface="Arial1"/>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35299" y="4589172"/>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Cimitero di Tavernelle</a:t>
            </a: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€ 900.000,00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€ 635.874,60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a:solidFill>
                  <a:srgbClr val="000000"/>
                </a:solidFill>
                <a:latin typeface="Bahnschrift" panose="020B0502040204020203" pitchFamily="34" charset="0"/>
              </a:rPr>
              <a:t> </a:t>
            </a:r>
            <a:r>
              <a:rPr lang="it-IT" sz="1600" smtClean="0">
                <a:solidFill>
                  <a:srgbClr val="000000"/>
                </a:solidFill>
                <a:latin typeface="Bahnschrift" panose="020B0502040204020203" pitchFamily="34" charset="0"/>
              </a:rPr>
              <a:t>   </a:t>
            </a:r>
            <a:r>
              <a:rPr lang="it-IT" sz="1600" b="1">
                <a:solidFill>
                  <a:srgbClr val="007BFA"/>
                </a:solidFill>
                <a:latin typeface="Bahnschrift" panose="020B0502040204020203" pitchFamily="34" charset="0"/>
              </a:rPr>
              <a:t>E</a:t>
            </a:r>
            <a:r>
              <a:rPr lang="it-IT" sz="1600" b="1" smtClean="0">
                <a:solidFill>
                  <a:srgbClr val="007BFA"/>
                </a:solidFill>
                <a:latin typeface="Bahnschrift" panose="020B0502040204020203" pitchFamily="34" charset="0"/>
              </a:rPr>
              <a:t>ntrate cimiteriali</a:t>
            </a:r>
            <a:endParaRPr lang="it-IT" sz="1600" b="1" dirty="0" smtClean="0">
              <a:solidFill>
                <a:srgbClr val="007BFA"/>
              </a:solidFill>
              <a:latin typeface="Bahnschrift" panose="020B0502040204020203" pitchFamily="34" charset="0"/>
            </a:endParaRP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a:t>
            </a:r>
            <a:r>
              <a:rPr lang="it-IT" sz="1600" dirty="0" smtClean="0">
                <a:solidFill>
                  <a:srgbClr val="000000"/>
                </a:solidFill>
                <a:latin typeface="Bahnschrift" panose="020B0502040204020203" pitchFamily="34" charset="0"/>
              </a:rPr>
              <a:t>: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realizzazione </a:t>
            </a:r>
            <a:endParaRPr lang="it-IT" sz="1600" dirty="0" smtClean="0">
              <a:solidFill>
                <a:srgbClr val="FF0000"/>
              </a:solidFill>
              <a:latin typeface="Bahnschrift" panose="020B0502040204020203" pitchFamily="34" charset="0"/>
            </a:endParaRPr>
          </a:p>
        </p:txBody>
      </p:sp>
      <p:sp>
        <p:nvSpPr>
          <p:cNvPr id="11" name="CasellaDiTesto 10"/>
          <p:cNvSpPr txBox="1"/>
          <p:nvPr/>
        </p:nvSpPr>
        <p:spPr>
          <a:xfrm>
            <a:off x="7064380" y="5986849"/>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Prospetto dei nuovi colombari</a:t>
            </a:r>
            <a:endParaRPr lang="it-IT" sz="1400" dirty="0">
              <a:latin typeface="Bahnschrift" panose="020B0502040204020203" pitchFamily="34" charset="0"/>
            </a:endParaRPr>
          </a:p>
        </p:txBody>
      </p:sp>
      <p:sp>
        <p:nvSpPr>
          <p:cNvPr id="12" name="CasellaDiTesto 11"/>
          <p:cNvSpPr txBox="1"/>
          <p:nvPr/>
        </p:nvSpPr>
        <p:spPr>
          <a:xfrm>
            <a:off x="7064380" y="3417093"/>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Vecchi colombari da demolire</a:t>
            </a:r>
            <a:endParaRPr lang="it-IT" sz="1400" dirty="0">
              <a:latin typeface="Bahnschrift" panose="020B0502040204020203" pitchFamily="34" charset="0"/>
            </a:endParaRPr>
          </a:p>
        </p:txBody>
      </p:sp>
      <p:sp>
        <p:nvSpPr>
          <p:cNvPr id="15" name="Rettangolo 14"/>
          <p:cNvSpPr/>
          <p:nvPr/>
        </p:nvSpPr>
        <p:spPr>
          <a:xfrm>
            <a:off x="782230" y="158970"/>
            <a:ext cx="5836684" cy="1552384"/>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solidFill>
                  <a:schemeClr val="bg1"/>
                </a:solidFill>
                <a:effectLst>
                  <a:outerShdw blurRad="38100" dist="38100" dir="2700000" algn="tl">
                    <a:srgbClr val="000000">
                      <a:alpha val="43137"/>
                    </a:srgbClr>
                  </a:outerShdw>
                </a:effectLst>
                <a:latin typeface="Bahnschrift SemiBold" panose="020B0502040204020203" pitchFamily="34" charset="0"/>
              </a:rPr>
              <a:t>DEMOLIZIONE E RICOSTRUZIONE NUOVI COLOMBARI SERIE 9 E 10</a:t>
            </a:r>
          </a:p>
          <a:p>
            <a:pPr algn="ctr"/>
            <a:r>
              <a:rPr lang="it-IT" sz="2500" dirty="0">
                <a:solidFill>
                  <a:schemeClr val="bg1"/>
                </a:solidFill>
                <a:effectLst>
                  <a:outerShdw blurRad="38100" dist="38100" dir="2700000" algn="tl">
                    <a:srgbClr val="000000">
                      <a:alpha val="43137"/>
                    </a:srgbClr>
                  </a:outerShdw>
                </a:effectLst>
                <a:latin typeface="Bahnschrift SemiBold" panose="020B0502040204020203" pitchFamily="34" charset="0"/>
              </a:rPr>
              <a:t>CIMITERO DI TAVERNELLE</a:t>
            </a:r>
          </a:p>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1° </a:t>
            </a:r>
            <a:r>
              <a:rPr lang="it-IT" sz="2500" dirty="0">
                <a:solidFill>
                  <a:schemeClr val="bg1"/>
                </a:solidFill>
                <a:effectLst>
                  <a:outerShdw blurRad="38100" dist="38100" dir="2700000" algn="tl">
                    <a:srgbClr val="000000">
                      <a:alpha val="43137"/>
                    </a:srgbClr>
                  </a:outerShdw>
                </a:effectLst>
                <a:latin typeface="Bahnschrift SemiBold" panose="020B0502040204020203" pitchFamily="34" charset="0"/>
              </a:rPr>
              <a:t>STRALCIO SERIE 9</a:t>
            </a:r>
            <a:endParaRPr lang="it-IT" sz="2500" dirty="0">
              <a:solidFill>
                <a:schemeClr val="bg1"/>
              </a:solidFill>
            </a:endParaRPr>
          </a:p>
        </p:txBody>
      </p:sp>
      <p:pic>
        <p:nvPicPr>
          <p:cNvPr id="4" name="Immagine 3"/>
          <p:cNvPicPr>
            <a:picLocks noChangeAspect="1"/>
          </p:cNvPicPr>
          <p:nvPr/>
        </p:nvPicPr>
        <p:blipFill>
          <a:blip r:embed="rId3"/>
          <a:stretch>
            <a:fillRect/>
          </a:stretch>
        </p:blipFill>
        <p:spPr>
          <a:xfrm>
            <a:off x="7199722" y="415925"/>
            <a:ext cx="4184959" cy="3008517"/>
          </a:xfrm>
          <a:prstGeom prst="rect">
            <a:avLst/>
          </a:prstGeom>
        </p:spPr>
      </p:pic>
      <p:pic>
        <p:nvPicPr>
          <p:cNvPr id="6" name="Immagine 5"/>
          <p:cNvPicPr>
            <a:picLocks noChangeAspect="1"/>
          </p:cNvPicPr>
          <p:nvPr/>
        </p:nvPicPr>
        <p:blipFill>
          <a:blip r:embed="rId4"/>
          <a:stretch>
            <a:fillRect/>
          </a:stretch>
        </p:blipFill>
        <p:spPr>
          <a:xfrm>
            <a:off x="6934272" y="3785203"/>
            <a:ext cx="4715862" cy="2201646"/>
          </a:xfrm>
          <a:prstGeom prst="rect">
            <a:avLst/>
          </a:prstGeom>
        </p:spPr>
      </p:pic>
      <p:sp>
        <p:nvSpPr>
          <p:cNvPr id="13" name="Rettangolo 12"/>
          <p:cNvSpPr/>
          <p:nvPr/>
        </p:nvSpPr>
        <p:spPr>
          <a:xfrm>
            <a:off x="171067" y="227276"/>
            <a:ext cx="442750"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7</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220366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25783" y="1542184"/>
            <a:ext cx="5949578" cy="2831544"/>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1400" dirty="0" smtClean="0">
                <a:solidFill>
                  <a:srgbClr val="000000"/>
                </a:solidFill>
                <a:latin typeface="Arial1"/>
              </a:rPr>
              <a:t>I </a:t>
            </a:r>
            <a:r>
              <a:rPr lang="it-IT" sz="1400" dirty="0">
                <a:solidFill>
                  <a:srgbClr val="000000"/>
                </a:solidFill>
                <a:latin typeface="Arial1"/>
              </a:rPr>
              <a:t>lavori </a:t>
            </a:r>
            <a:r>
              <a:rPr lang="it-IT" sz="1400" dirty="0" smtClean="0">
                <a:solidFill>
                  <a:srgbClr val="000000"/>
                </a:solidFill>
                <a:latin typeface="Arial1"/>
              </a:rPr>
              <a:t>del 2° stralcio prevedono </a:t>
            </a:r>
            <a:r>
              <a:rPr lang="it-IT" sz="1400" dirty="0">
                <a:solidFill>
                  <a:srgbClr val="000000"/>
                </a:solidFill>
                <a:latin typeface="Arial1"/>
              </a:rPr>
              <a:t>la demolizione dei </a:t>
            </a:r>
            <a:r>
              <a:rPr lang="it-IT" sz="1400" dirty="0" smtClean="0">
                <a:solidFill>
                  <a:srgbClr val="000000"/>
                </a:solidFill>
                <a:latin typeface="Arial1"/>
              </a:rPr>
              <a:t>vecchio colombario serie 10 </a:t>
            </a:r>
            <a:r>
              <a:rPr lang="it-IT" sz="1400" dirty="0">
                <a:solidFill>
                  <a:srgbClr val="000000"/>
                </a:solidFill>
                <a:latin typeface="Arial1"/>
              </a:rPr>
              <a:t>del cimitero di Tavernelle a cui seguirà la ricostruzione di </a:t>
            </a:r>
            <a:r>
              <a:rPr lang="it-IT" sz="1400" dirty="0" smtClean="0">
                <a:solidFill>
                  <a:srgbClr val="000000"/>
                </a:solidFill>
                <a:latin typeface="Arial1"/>
              </a:rPr>
              <a:t>un nuovo colombario </a:t>
            </a:r>
            <a:r>
              <a:rPr lang="it-IT" sz="1400" dirty="0">
                <a:solidFill>
                  <a:srgbClr val="000000"/>
                </a:solidFill>
                <a:latin typeface="Arial1"/>
              </a:rPr>
              <a:t>di maggiori dimensioni </a:t>
            </a:r>
            <a:r>
              <a:rPr lang="it-IT" sz="1400" dirty="0" smtClean="0">
                <a:solidFill>
                  <a:srgbClr val="000000"/>
                </a:solidFill>
                <a:latin typeface="Arial1"/>
              </a:rPr>
              <a:t>ospitante </a:t>
            </a:r>
            <a:r>
              <a:rPr lang="it-IT" sz="1400" dirty="0">
                <a:solidFill>
                  <a:srgbClr val="000000"/>
                </a:solidFill>
                <a:latin typeface="Arial1"/>
              </a:rPr>
              <a:t>nel complesso </a:t>
            </a:r>
            <a:r>
              <a:rPr lang="it-IT" sz="1400" dirty="0" smtClean="0">
                <a:solidFill>
                  <a:srgbClr val="000000"/>
                </a:solidFill>
                <a:latin typeface="Arial1"/>
              </a:rPr>
              <a:t>240 loculi</a:t>
            </a:r>
            <a:r>
              <a:rPr lang="it-IT" sz="1400" dirty="0" smtClean="0">
                <a:solidFill>
                  <a:srgbClr val="000000"/>
                </a:solidFill>
                <a:latin typeface="Arial1"/>
              </a:rPr>
              <a:t>.</a:t>
            </a:r>
          </a:p>
          <a:p>
            <a:pPr algn="just"/>
            <a:endParaRPr lang="it-IT" sz="1400" dirty="0" smtClean="0">
              <a:solidFill>
                <a:srgbClr val="000000"/>
              </a:solidFill>
              <a:latin typeface="Arial1"/>
            </a:endParaRPr>
          </a:p>
          <a:p>
            <a:pPr algn="just"/>
            <a:r>
              <a:rPr lang="it-IT" sz="1400" dirty="0" smtClean="0">
                <a:solidFill>
                  <a:srgbClr val="000000"/>
                </a:solidFill>
                <a:latin typeface="Arial1"/>
              </a:rPr>
              <a:t>I </a:t>
            </a:r>
            <a:r>
              <a:rPr lang="it-IT" sz="1400" dirty="0">
                <a:solidFill>
                  <a:srgbClr val="000000"/>
                </a:solidFill>
                <a:latin typeface="Arial1"/>
              </a:rPr>
              <a:t>lavori </a:t>
            </a:r>
            <a:r>
              <a:rPr lang="it-IT" sz="1400" dirty="0" smtClean="0">
                <a:solidFill>
                  <a:srgbClr val="000000"/>
                </a:solidFill>
                <a:latin typeface="Arial1"/>
              </a:rPr>
              <a:t>sono attualmente in </a:t>
            </a:r>
            <a:r>
              <a:rPr lang="it-IT" sz="1400" dirty="0">
                <a:solidFill>
                  <a:srgbClr val="000000"/>
                </a:solidFill>
                <a:latin typeface="Arial1"/>
              </a:rPr>
              <a:t>corso di esecuzione e viaggiano </a:t>
            </a:r>
            <a:r>
              <a:rPr lang="it-IT" sz="1400" dirty="0" smtClean="0">
                <a:solidFill>
                  <a:srgbClr val="000000"/>
                </a:solidFill>
                <a:latin typeface="Arial1"/>
              </a:rPr>
              <a:t>parallelamente a quelli per la realizzazione della limitrofa serie 9: </a:t>
            </a:r>
            <a:r>
              <a:rPr lang="it-IT" sz="1400" dirty="0">
                <a:solidFill>
                  <a:srgbClr val="000000"/>
                </a:solidFill>
                <a:latin typeface="Arial1"/>
              </a:rPr>
              <a:t>sono state eseguite le demolizioni </a:t>
            </a:r>
            <a:r>
              <a:rPr lang="it-IT" sz="1400" dirty="0" smtClean="0">
                <a:solidFill>
                  <a:srgbClr val="000000"/>
                </a:solidFill>
                <a:latin typeface="Arial1"/>
              </a:rPr>
              <a:t>dei due fabbricati e si stanno avviando le lavorazioni relativi alla </a:t>
            </a:r>
            <a:r>
              <a:rPr lang="it-IT" sz="1400" dirty="0">
                <a:solidFill>
                  <a:srgbClr val="000000"/>
                </a:solidFill>
                <a:latin typeface="Arial1"/>
              </a:rPr>
              <a:t>realizzazione delle </a:t>
            </a:r>
            <a:r>
              <a:rPr lang="it-IT" sz="1400" dirty="0" smtClean="0">
                <a:solidFill>
                  <a:srgbClr val="000000"/>
                </a:solidFill>
                <a:latin typeface="Arial1"/>
              </a:rPr>
              <a:t>fondazioni su pali.</a:t>
            </a:r>
          </a:p>
          <a:p>
            <a:pPr algn="just"/>
            <a:r>
              <a:rPr lang="it-IT" sz="1400" dirty="0" smtClean="0">
                <a:solidFill>
                  <a:srgbClr val="000000"/>
                </a:solidFill>
                <a:latin typeface="Arial1"/>
              </a:rPr>
              <a:t>I nuovi colombari si svilupperanno su due piani di altezza e saranno serviti da scale e da un ascensore che garantirà l’abbattimento delle barriere architettoniche.</a:t>
            </a:r>
            <a:endParaRPr lang="it-IT" sz="800" dirty="0">
              <a:solidFill>
                <a:srgbClr val="000000"/>
              </a:solidFill>
              <a:latin typeface="Arial1"/>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35299" y="4589172"/>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Cimitero di Tavernelle</a:t>
            </a: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€ 900.000,00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€ 720.969,17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Entrate cimiteriali</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a:t>
            </a:r>
            <a:r>
              <a:rPr lang="it-IT" sz="1600" dirty="0" smtClean="0">
                <a:solidFill>
                  <a:srgbClr val="000000"/>
                </a:solidFill>
                <a:latin typeface="Bahnschrift" panose="020B0502040204020203" pitchFamily="34" charset="0"/>
              </a:rPr>
              <a:t>: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realizzazione </a:t>
            </a:r>
            <a:endParaRPr lang="it-IT" sz="1600" dirty="0" smtClean="0">
              <a:solidFill>
                <a:srgbClr val="FF0000"/>
              </a:solidFill>
              <a:latin typeface="Bahnschrift" panose="020B0502040204020203" pitchFamily="34" charset="0"/>
            </a:endParaRPr>
          </a:p>
        </p:txBody>
      </p:sp>
      <p:sp>
        <p:nvSpPr>
          <p:cNvPr id="15" name="Rettangolo 14"/>
          <p:cNvSpPr/>
          <p:nvPr/>
        </p:nvSpPr>
        <p:spPr>
          <a:xfrm>
            <a:off x="782230" y="158970"/>
            <a:ext cx="5836684" cy="1552384"/>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DEMOLIZIONE E RICOSTRUZIONE NUOVI COLOMBARI SERIE 9 E 10</a:t>
            </a:r>
          </a:p>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CIMITERO DI TAVERNELLE</a:t>
            </a:r>
          </a:p>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 STRALCIO SERIE 10</a:t>
            </a:r>
            <a:endParaRPr lang="it-IT" sz="2500" dirty="0">
              <a:solidFill>
                <a:schemeClr val="bg1"/>
              </a:solidFill>
            </a:endParaRPr>
          </a:p>
        </p:txBody>
      </p:sp>
      <p:pic>
        <p:nvPicPr>
          <p:cNvPr id="3" name="Immagine 2"/>
          <p:cNvPicPr>
            <a:picLocks noChangeAspect="1"/>
          </p:cNvPicPr>
          <p:nvPr/>
        </p:nvPicPr>
        <p:blipFill>
          <a:blip r:embed="rId3"/>
          <a:stretch>
            <a:fillRect/>
          </a:stretch>
        </p:blipFill>
        <p:spPr>
          <a:xfrm>
            <a:off x="6804244" y="514350"/>
            <a:ext cx="5157272" cy="5410200"/>
          </a:xfrm>
          <a:prstGeom prst="rect">
            <a:avLst/>
          </a:prstGeom>
        </p:spPr>
      </p:pic>
      <p:sp>
        <p:nvSpPr>
          <p:cNvPr id="11" name="Rettangolo 10"/>
          <p:cNvSpPr/>
          <p:nvPr/>
        </p:nvSpPr>
        <p:spPr>
          <a:xfrm>
            <a:off x="171067" y="227276"/>
            <a:ext cx="442750"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7</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092254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57186" y="2205064"/>
            <a:ext cx="5949578" cy="3493264"/>
          </a:xfrm>
          <a:prstGeom prst="rect">
            <a:avLst/>
          </a:prstGeom>
          <a:noFill/>
        </p:spPr>
        <p:txBody>
          <a:bodyPr wrap="square" rtlCol="0">
            <a:spAutoFit/>
          </a:bodyPr>
          <a:lstStyle/>
          <a:p>
            <a:pPr algn="just"/>
            <a:r>
              <a:rPr lang="it-IT" sz="1300" dirty="0" smtClean="0">
                <a:solidFill>
                  <a:schemeClr val="dk1"/>
                </a:solidFill>
              </a:rPr>
              <a:t>L’intervento è stato completato ed </a:t>
            </a:r>
            <a:r>
              <a:rPr lang="it-IT" sz="1300" dirty="0">
                <a:solidFill>
                  <a:schemeClr val="dk1"/>
                </a:solidFill>
              </a:rPr>
              <a:t>ha avuto i seguenti obiettivi:</a:t>
            </a:r>
            <a:endParaRPr lang="it-IT" sz="1300" dirty="0">
              <a:solidFill>
                <a:srgbClr val="000000"/>
              </a:solidFill>
              <a:latin typeface="Arial"/>
            </a:endParaRPr>
          </a:p>
          <a:p>
            <a:pPr algn="just"/>
            <a:r>
              <a:rPr lang="it-IT" sz="1300" dirty="0">
                <a:solidFill>
                  <a:schemeClr val="dk1"/>
                </a:solidFill>
              </a:rPr>
              <a:t>- aumentare la capienza del </a:t>
            </a:r>
            <a:r>
              <a:rPr lang="it-IT" sz="1300" dirty="0" smtClean="0">
                <a:solidFill>
                  <a:schemeClr val="dk1"/>
                </a:solidFill>
              </a:rPr>
              <a:t>cimitero con la realizzazione di nuovi loculi e </a:t>
            </a:r>
            <a:r>
              <a:rPr lang="it-IT" sz="1300" dirty="0" err="1" smtClean="0">
                <a:solidFill>
                  <a:schemeClr val="dk1"/>
                </a:solidFill>
              </a:rPr>
              <a:t>ossarini</a:t>
            </a:r>
            <a:r>
              <a:rPr lang="it-IT" sz="1300" dirty="0" smtClean="0">
                <a:solidFill>
                  <a:schemeClr val="dk1"/>
                </a:solidFill>
              </a:rPr>
              <a:t>;</a:t>
            </a:r>
            <a:endParaRPr lang="it-IT" sz="1300" dirty="0">
              <a:solidFill>
                <a:srgbClr val="000000"/>
              </a:solidFill>
              <a:latin typeface="Arial"/>
            </a:endParaRPr>
          </a:p>
          <a:p>
            <a:pPr algn="just"/>
            <a:r>
              <a:rPr lang="it-IT" sz="1300" dirty="0">
                <a:solidFill>
                  <a:schemeClr val="dk1"/>
                </a:solidFill>
              </a:rPr>
              <a:t>- migliorare l’accessibilità e la fruibilità del cimitero, sia per i visitatori che per gli operatori dei servizi cimiteriali;</a:t>
            </a:r>
            <a:endParaRPr lang="it-IT" sz="1300" dirty="0">
              <a:solidFill>
                <a:srgbClr val="000000"/>
              </a:solidFill>
              <a:latin typeface="Arial"/>
            </a:endParaRPr>
          </a:p>
          <a:p>
            <a:pPr marL="285750" indent="-285750" algn="just">
              <a:buFontTx/>
              <a:buChar char="-"/>
            </a:pPr>
            <a:r>
              <a:rPr lang="it-IT" sz="1300" dirty="0" smtClean="0">
                <a:solidFill>
                  <a:schemeClr val="dk1"/>
                </a:solidFill>
              </a:rPr>
              <a:t>migliorare </a:t>
            </a:r>
            <a:r>
              <a:rPr lang="it-IT" sz="1300" dirty="0">
                <a:solidFill>
                  <a:schemeClr val="dk1"/>
                </a:solidFill>
              </a:rPr>
              <a:t>la qualità architettonica dell’ingresso Nord, valorizzando la prospettiva verso la Sala del Commiato</a:t>
            </a:r>
            <a:r>
              <a:rPr lang="it-IT" sz="1300" dirty="0" smtClean="0">
                <a:solidFill>
                  <a:schemeClr val="dk1"/>
                </a:solidFill>
              </a:rPr>
              <a:t>.</a:t>
            </a:r>
          </a:p>
          <a:p>
            <a:pPr algn="just"/>
            <a:endParaRPr lang="it-IT" sz="1300" dirty="0">
              <a:solidFill>
                <a:srgbClr val="000000"/>
              </a:solidFill>
              <a:latin typeface="Arial"/>
            </a:endParaRPr>
          </a:p>
          <a:p>
            <a:pPr algn="just"/>
            <a:r>
              <a:rPr lang="it-IT" sz="1300" dirty="0" smtClean="0">
                <a:solidFill>
                  <a:schemeClr val="dk1"/>
                </a:solidFill>
              </a:rPr>
              <a:t>Sono </a:t>
            </a:r>
            <a:r>
              <a:rPr lang="it-IT" sz="1300" dirty="0">
                <a:solidFill>
                  <a:schemeClr val="dk1"/>
                </a:solidFill>
              </a:rPr>
              <a:t>stati </a:t>
            </a:r>
            <a:r>
              <a:rPr lang="it-IT" sz="1300" dirty="0" smtClean="0">
                <a:solidFill>
                  <a:schemeClr val="dk1"/>
                </a:solidFill>
              </a:rPr>
              <a:t>realizzati n</a:t>
            </a:r>
            <a:r>
              <a:rPr lang="it-IT" sz="1300" dirty="0">
                <a:solidFill>
                  <a:schemeClr val="dk1"/>
                </a:solidFill>
              </a:rPr>
              <a:t>.  462 nuovi loculi </a:t>
            </a:r>
            <a:r>
              <a:rPr lang="it-IT" sz="1300" dirty="0" smtClean="0">
                <a:solidFill>
                  <a:schemeClr val="dk1"/>
                </a:solidFill>
              </a:rPr>
              <a:t>e </a:t>
            </a:r>
            <a:r>
              <a:rPr lang="it-IT" sz="1300" dirty="0">
                <a:solidFill>
                  <a:schemeClr val="dk1"/>
                </a:solidFill>
              </a:rPr>
              <a:t>n. 144 nuovi </a:t>
            </a:r>
            <a:r>
              <a:rPr lang="it-IT" sz="1300" dirty="0" err="1" smtClean="0">
                <a:solidFill>
                  <a:schemeClr val="dk1"/>
                </a:solidFill>
              </a:rPr>
              <a:t>ossarini</a:t>
            </a:r>
            <a:r>
              <a:rPr lang="it-IT" sz="1300" dirty="0">
                <a:solidFill>
                  <a:schemeClr val="dk1"/>
                </a:solidFill>
              </a:rPr>
              <a:t>,</a:t>
            </a:r>
            <a:r>
              <a:rPr lang="it-IT" sz="1300" dirty="0" smtClean="0">
                <a:solidFill>
                  <a:schemeClr val="dk1"/>
                </a:solidFill>
              </a:rPr>
              <a:t> installato un </a:t>
            </a:r>
            <a:r>
              <a:rPr lang="it-IT" sz="1300" dirty="0">
                <a:solidFill>
                  <a:schemeClr val="dk1"/>
                </a:solidFill>
              </a:rPr>
              <a:t>nuovo </a:t>
            </a:r>
            <a:r>
              <a:rPr lang="it-IT" sz="1300" dirty="0" smtClean="0">
                <a:solidFill>
                  <a:schemeClr val="dk1"/>
                </a:solidFill>
              </a:rPr>
              <a:t>ascensore e </a:t>
            </a:r>
            <a:r>
              <a:rPr lang="it-IT" sz="1300" dirty="0" smtClean="0">
                <a:solidFill>
                  <a:schemeClr val="dk1"/>
                </a:solidFill>
              </a:rPr>
              <a:t>realizzato </a:t>
            </a:r>
            <a:r>
              <a:rPr lang="it-IT" sz="1300" dirty="0" smtClean="0">
                <a:solidFill>
                  <a:schemeClr val="dk1"/>
                </a:solidFill>
              </a:rPr>
              <a:t>il </a:t>
            </a:r>
            <a:r>
              <a:rPr lang="it-IT" sz="1300" dirty="0">
                <a:solidFill>
                  <a:schemeClr val="dk1"/>
                </a:solidFill>
              </a:rPr>
              <a:t>nuovo viale </a:t>
            </a:r>
            <a:r>
              <a:rPr lang="it-IT" sz="1300" dirty="0" smtClean="0">
                <a:solidFill>
                  <a:schemeClr val="dk1"/>
                </a:solidFill>
              </a:rPr>
              <a:t>d’ingresso al cimitero, </a:t>
            </a:r>
            <a:r>
              <a:rPr lang="it-IT" sz="1300" dirty="0">
                <a:solidFill>
                  <a:schemeClr val="dk1"/>
                </a:solidFill>
              </a:rPr>
              <a:t>dotato di </a:t>
            </a:r>
            <a:r>
              <a:rPr lang="it-IT" sz="1300" dirty="0" smtClean="0">
                <a:solidFill>
                  <a:schemeClr val="dk1"/>
                </a:solidFill>
              </a:rPr>
              <a:t>fioriere, </a:t>
            </a:r>
            <a:r>
              <a:rPr lang="it-IT" sz="1300" dirty="0">
                <a:solidFill>
                  <a:schemeClr val="dk1"/>
                </a:solidFill>
              </a:rPr>
              <a:t>impianto di illuminazione pubblica e sistema di smaltimento delle acque </a:t>
            </a:r>
            <a:r>
              <a:rPr lang="it-IT" sz="1300" dirty="0" smtClean="0">
                <a:solidFill>
                  <a:schemeClr val="dk1"/>
                </a:solidFill>
              </a:rPr>
              <a:t>meteoriche. E’ stato restaurato anche il </a:t>
            </a:r>
            <a:r>
              <a:rPr lang="it-IT" sz="1300" dirty="0">
                <a:solidFill>
                  <a:schemeClr val="dk1"/>
                </a:solidFill>
              </a:rPr>
              <a:t>vecchio cancello </a:t>
            </a:r>
            <a:r>
              <a:rPr lang="it-IT" sz="1300" dirty="0" smtClean="0">
                <a:solidFill>
                  <a:schemeClr val="dk1"/>
                </a:solidFill>
              </a:rPr>
              <a:t>d’ingresso e sono </a:t>
            </a:r>
            <a:r>
              <a:rPr lang="it-IT" sz="1300" dirty="0" smtClean="0">
                <a:solidFill>
                  <a:schemeClr val="dk1"/>
                </a:solidFill>
              </a:rPr>
              <a:t>state eseguite opere stradali quali il rifacimento del manto stradale lungo via S. Giacomo della Marca.</a:t>
            </a:r>
          </a:p>
          <a:p>
            <a:pPr algn="just"/>
            <a:endParaRPr lang="it-IT" sz="1300" dirty="0" smtClean="0">
              <a:solidFill>
                <a:schemeClr val="dk1"/>
              </a:solidFill>
            </a:endParaRPr>
          </a:p>
          <a:p>
            <a:pPr algn="just"/>
            <a:endParaRPr lang="it-IT" sz="1300" dirty="0">
              <a:solidFill>
                <a:srgbClr val="000000"/>
              </a:solidFill>
              <a:latin typeface="Arial"/>
            </a:endParaRPr>
          </a:p>
          <a:p>
            <a:pPr algn="just"/>
            <a:endParaRPr lang="it-IT" sz="1300" dirty="0" smtClean="0">
              <a:solidFill>
                <a:schemeClr val="dk1"/>
              </a:solidFill>
            </a:endParaRPr>
          </a:p>
          <a:p>
            <a:pPr algn="just"/>
            <a:endParaRPr lang="it-IT" sz="1300" dirty="0">
              <a:solidFill>
                <a:srgbClr val="000000"/>
              </a:solidFill>
              <a:latin typeface="Arial"/>
            </a:endParaRPr>
          </a:p>
          <a:p>
            <a:pPr algn="just"/>
            <a:endParaRPr lang="it-IT" sz="1300" dirty="0"/>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82230" y="4751478"/>
            <a:ext cx="6074999" cy="1938992"/>
          </a:xfrm>
          <a:prstGeom prst="rect">
            <a:avLst/>
          </a:prstGeom>
        </p:spPr>
        <p:txBody>
          <a:bodyPr wrap="square">
            <a:spAutoFit/>
          </a:bodyPr>
          <a:lstStyle/>
          <a:p>
            <a:pPr marL="285840" indent="-285840" algn="just">
              <a:buClr>
                <a:srgbClr val="000000"/>
              </a:buClr>
              <a:buFont typeface="Wingdings" charset="2"/>
              <a:buChar char=""/>
            </a:pPr>
            <a:r>
              <a:rPr lang="it-IT" sz="1600" dirty="0">
                <a:solidFill>
                  <a:srgbClr val="000000"/>
                </a:solidFill>
                <a:latin typeface="Bahnschrift"/>
              </a:rPr>
              <a:t>Localizzazione intervento:     </a:t>
            </a:r>
            <a:r>
              <a:rPr lang="it-IT" sz="1600" b="1" dirty="0">
                <a:solidFill>
                  <a:srgbClr val="007BFA"/>
                </a:solidFill>
                <a:latin typeface="Bahnschrift"/>
              </a:rPr>
              <a:t>CIMITERO DI TAVERNELLE</a:t>
            </a:r>
            <a:endParaRPr lang="it-IT" sz="1600" dirty="0">
              <a:solidFill>
                <a:srgbClr val="000000"/>
              </a:solidFill>
              <a:latin typeface="Arial"/>
            </a:endParaRPr>
          </a:p>
          <a:p>
            <a:pPr algn="just"/>
            <a:endParaRPr lang="it-IT" sz="1000" dirty="0">
              <a:solidFill>
                <a:srgbClr val="000000"/>
              </a:solidFill>
              <a:latin typeface="Arial"/>
            </a:endParaRPr>
          </a:p>
          <a:p>
            <a:pPr marL="285840" indent="-285840" algn="just">
              <a:buClr>
                <a:srgbClr val="000000"/>
              </a:buClr>
              <a:buFont typeface="Wingdings" charset="2"/>
              <a:buChar char=""/>
            </a:pPr>
            <a:r>
              <a:rPr lang="it-IT" sz="1600" dirty="0">
                <a:solidFill>
                  <a:srgbClr val="000000"/>
                </a:solidFill>
                <a:latin typeface="Bahnschrift"/>
              </a:rPr>
              <a:t>Quadro Economico</a:t>
            </a:r>
            <a:r>
              <a:rPr lang="it-IT" sz="1600" b="1" dirty="0">
                <a:solidFill>
                  <a:schemeClr val="dk1"/>
                </a:solidFill>
                <a:latin typeface="Bahnschrift"/>
              </a:rPr>
              <a:t>:</a:t>
            </a:r>
            <a:r>
              <a:rPr lang="it-IT" sz="1600" b="1" dirty="0">
                <a:solidFill>
                  <a:srgbClr val="FF0000"/>
                </a:solidFill>
                <a:latin typeface="Bahnschrift"/>
              </a:rPr>
              <a:t>                </a:t>
            </a:r>
            <a:r>
              <a:rPr lang="it-IT" sz="1600" b="1" dirty="0">
                <a:solidFill>
                  <a:srgbClr val="007BFA"/>
                </a:solidFill>
                <a:latin typeface="Bahnschrift"/>
              </a:rPr>
              <a:t>€ 1.650.000,00</a:t>
            </a:r>
            <a:endParaRPr lang="it-IT" sz="1600" dirty="0">
              <a:solidFill>
                <a:srgbClr val="000000"/>
              </a:solidFill>
              <a:latin typeface="Arial"/>
            </a:endParaRPr>
          </a:p>
          <a:p>
            <a:pPr algn="just"/>
            <a:endParaRPr lang="it-IT" sz="1000" dirty="0">
              <a:solidFill>
                <a:srgbClr val="000000"/>
              </a:solidFill>
              <a:latin typeface="Arial"/>
            </a:endParaRPr>
          </a:p>
          <a:p>
            <a:pPr marL="285840" indent="-285840" algn="just">
              <a:buClr>
                <a:srgbClr val="000000"/>
              </a:buClr>
              <a:buFont typeface="Wingdings" charset="2"/>
              <a:buChar char=""/>
            </a:pPr>
            <a:r>
              <a:rPr lang="it-IT" sz="1600" dirty="0">
                <a:solidFill>
                  <a:srgbClr val="000000"/>
                </a:solidFill>
                <a:latin typeface="Bahnschrift"/>
              </a:rPr>
              <a:t>Importo lavori 		            </a:t>
            </a:r>
            <a:r>
              <a:rPr lang="it-IT" sz="1600" b="1" dirty="0">
                <a:solidFill>
                  <a:srgbClr val="007BFA"/>
                </a:solidFill>
                <a:latin typeface="Bahnschrift"/>
              </a:rPr>
              <a:t>€ </a:t>
            </a:r>
            <a:r>
              <a:rPr lang="it-IT" sz="1600" b="1">
                <a:solidFill>
                  <a:srgbClr val="007BFA"/>
                </a:solidFill>
                <a:latin typeface="Bahnschrift"/>
              </a:rPr>
              <a:t>1.129.975,90 </a:t>
            </a:r>
            <a:r>
              <a:rPr lang="it-IT" sz="1600" b="1" smtClean="0">
                <a:solidFill>
                  <a:srgbClr val="007BFA"/>
                </a:solidFill>
                <a:latin typeface="Bahnschrift"/>
              </a:rPr>
              <a:t>(iva </a:t>
            </a:r>
            <a:r>
              <a:rPr lang="it-IT" sz="1600" b="1" dirty="0">
                <a:solidFill>
                  <a:srgbClr val="007BFA"/>
                </a:solidFill>
                <a:latin typeface="Bahnschrift"/>
              </a:rPr>
              <a:t>esclusa)</a:t>
            </a:r>
            <a:endParaRPr lang="it-IT" sz="1600" dirty="0">
              <a:solidFill>
                <a:srgbClr val="000000"/>
              </a:solidFill>
              <a:latin typeface="Arial"/>
            </a:endParaRPr>
          </a:p>
          <a:p>
            <a:pPr algn="just"/>
            <a:endParaRPr lang="it-IT" sz="1000" dirty="0">
              <a:solidFill>
                <a:srgbClr val="000000"/>
              </a:solidFill>
              <a:latin typeface="Arial"/>
            </a:endParaRPr>
          </a:p>
          <a:p>
            <a:pPr marL="285840" indent="-285840" algn="just">
              <a:buClr>
                <a:srgbClr val="000000"/>
              </a:buClr>
              <a:buFont typeface="Wingdings" charset="2"/>
              <a:buChar char=""/>
            </a:pPr>
            <a:r>
              <a:rPr lang="it-IT" sz="1600" dirty="0">
                <a:solidFill>
                  <a:srgbClr val="000000"/>
                </a:solidFill>
                <a:latin typeface="Bahnschrift"/>
              </a:rPr>
              <a:t>Fonte di finanziamento:	    </a:t>
            </a:r>
            <a:r>
              <a:rPr lang="it-IT" sz="1600" b="1" dirty="0" smtClean="0">
                <a:solidFill>
                  <a:srgbClr val="007BFA"/>
                </a:solidFill>
                <a:latin typeface="Bahnschrift"/>
              </a:rPr>
              <a:t>Mutuo CDP</a:t>
            </a:r>
            <a:endParaRPr lang="it-IT" sz="1600" dirty="0">
              <a:solidFill>
                <a:srgbClr val="000000"/>
              </a:solidFill>
              <a:latin typeface="Arial"/>
            </a:endParaRPr>
          </a:p>
          <a:p>
            <a:pPr algn="just"/>
            <a:endParaRPr lang="it-IT" sz="1000" dirty="0">
              <a:solidFill>
                <a:srgbClr val="000000"/>
              </a:solidFill>
              <a:latin typeface="Arial"/>
            </a:endParaRPr>
          </a:p>
          <a:p>
            <a:pPr marL="285840" indent="-285840">
              <a:buClr>
                <a:srgbClr val="000000"/>
              </a:buClr>
              <a:buFont typeface="Wingdings" charset="2"/>
              <a:buChar char=""/>
            </a:pPr>
            <a:r>
              <a:rPr lang="it-IT" sz="1600" dirty="0">
                <a:solidFill>
                  <a:srgbClr val="000000"/>
                </a:solidFill>
                <a:latin typeface="Bahnschrift"/>
              </a:rPr>
              <a:t>Stato avanzamento:	</a:t>
            </a:r>
            <a:r>
              <a:rPr lang="it-IT" sz="1600" b="1" dirty="0">
                <a:solidFill>
                  <a:srgbClr val="007BFA"/>
                </a:solidFill>
                <a:latin typeface="Bahnschrift"/>
              </a:rPr>
              <a:t>            </a:t>
            </a:r>
            <a:r>
              <a:rPr lang="it-IT" sz="1600" b="1" dirty="0" smtClean="0">
                <a:solidFill>
                  <a:srgbClr val="007BFA"/>
                </a:solidFill>
                <a:latin typeface="Bahnschrift"/>
              </a:rPr>
              <a:t>Concluso</a:t>
            </a:r>
            <a:endParaRPr lang="it-IT" sz="1000" dirty="0">
              <a:solidFill>
                <a:srgbClr val="000000"/>
              </a:solidFill>
              <a:latin typeface="Arial"/>
            </a:endParaRPr>
          </a:p>
        </p:txBody>
      </p:sp>
      <p:sp>
        <p:nvSpPr>
          <p:cNvPr id="13" name="CasellaDiTesto 12"/>
          <p:cNvSpPr txBox="1"/>
          <p:nvPr/>
        </p:nvSpPr>
        <p:spPr>
          <a:xfrm>
            <a:off x="6167612" y="2625009"/>
            <a:ext cx="3712335" cy="338554"/>
          </a:xfrm>
          <a:prstGeom prst="rect">
            <a:avLst/>
          </a:prstGeom>
          <a:noFill/>
        </p:spPr>
        <p:txBody>
          <a:bodyPr wrap="square" rtlCol="0">
            <a:spAutoFit/>
          </a:bodyPr>
          <a:lstStyle/>
          <a:p>
            <a:pPr algn="ctr"/>
            <a:r>
              <a:rPr lang="it-IT" sz="800" dirty="0" smtClean="0">
                <a:solidFill>
                  <a:schemeClr val="bg1"/>
                </a:solidFill>
                <a:latin typeface="Bahnschrift" panose="020B0502040204020203" pitchFamily="34" charset="0"/>
              </a:rPr>
              <a:t>2° stralcio non oggetto</a:t>
            </a:r>
          </a:p>
          <a:p>
            <a:pPr algn="ctr"/>
            <a:r>
              <a:rPr lang="it-IT" sz="800" dirty="0" smtClean="0">
                <a:solidFill>
                  <a:schemeClr val="bg1"/>
                </a:solidFill>
                <a:latin typeface="Bahnschrift" panose="020B0502040204020203" pitchFamily="34" charset="0"/>
              </a:rPr>
              <a:t> del presente PFTE</a:t>
            </a:r>
            <a:endParaRPr lang="it-IT" sz="800" dirty="0">
              <a:solidFill>
                <a:schemeClr val="bg1"/>
              </a:solidFill>
              <a:latin typeface="Bahnschrift" panose="020B0502040204020203" pitchFamily="34" charset="0"/>
            </a:endParaRPr>
          </a:p>
        </p:txBody>
      </p:sp>
      <p:sp>
        <p:nvSpPr>
          <p:cNvPr id="23" name="CasellaDiTesto 11"/>
          <p:cNvSpPr/>
          <p:nvPr/>
        </p:nvSpPr>
        <p:spPr>
          <a:xfrm>
            <a:off x="5789500" y="1722426"/>
            <a:ext cx="4921200" cy="27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it-IT" sz="1200" b="0" u="none" strike="noStrike" dirty="0" smtClean="0">
                <a:solidFill>
                  <a:schemeClr val="dk1"/>
                </a:solidFill>
                <a:effectLst/>
                <a:uFillTx/>
                <a:latin typeface="Bahnschrift"/>
              </a:rPr>
              <a:t>Ingresso nord (ante </a:t>
            </a:r>
            <a:r>
              <a:rPr lang="it-IT" sz="1200" b="0" u="none" strike="noStrike" dirty="0" err="1" smtClean="0">
                <a:solidFill>
                  <a:schemeClr val="dk1"/>
                </a:solidFill>
                <a:effectLst/>
                <a:uFillTx/>
                <a:latin typeface="Bahnschrift"/>
              </a:rPr>
              <a:t>operam</a:t>
            </a:r>
            <a:r>
              <a:rPr lang="it-IT" sz="1200" b="0" u="none" strike="noStrike" dirty="0" smtClean="0">
                <a:solidFill>
                  <a:schemeClr val="dk1"/>
                </a:solidFill>
                <a:effectLst/>
                <a:uFillTx/>
                <a:latin typeface="Bahnschrift"/>
              </a:rPr>
              <a:t>)</a:t>
            </a:r>
            <a:endParaRPr lang="it-IT" sz="1200" b="0" u="none" strike="noStrike" dirty="0">
              <a:solidFill>
                <a:srgbClr val="000000"/>
              </a:solidFill>
              <a:effectLst/>
              <a:uFillTx/>
              <a:latin typeface="Arial"/>
            </a:endParaRPr>
          </a:p>
        </p:txBody>
      </p:sp>
      <p:pic>
        <p:nvPicPr>
          <p:cNvPr id="24" name="Immagine 23"/>
          <p:cNvPicPr/>
          <p:nvPr/>
        </p:nvPicPr>
        <p:blipFill>
          <a:blip r:embed="rId3"/>
          <a:stretch/>
        </p:blipFill>
        <p:spPr>
          <a:xfrm>
            <a:off x="9789047" y="566565"/>
            <a:ext cx="2215249" cy="2953665"/>
          </a:xfrm>
          <a:prstGeom prst="rect">
            <a:avLst/>
          </a:prstGeom>
          <a:noFill/>
          <a:ln w="0">
            <a:noFill/>
          </a:ln>
        </p:spPr>
      </p:pic>
      <p:pic>
        <p:nvPicPr>
          <p:cNvPr id="25" name="Immagine 24"/>
          <p:cNvPicPr/>
          <p:nvPr/>
        </p:nvPicPr>
        <p:blipFill rotWithShape="1">
          <a:blip r:embed="rId4"/>
          <a:srcRect t="18126" r="6828" b="11565"/>
          <a:stretch/>
        </p:blipFill>
        <p:spPr>
          <a:xfrm>
            <a:off x="6784793" y="158901"/>
            <a:ext cx="2850227" cy="1605024"/>
          </a:xfrm>
          <a:prstGeom prst="rect">
            <a:avLst/>
          </a:prstGeom>
          <a:noFill/>
          <a:ln w="0">
            <a:noFill/>
          </a:ln>
        </p:spPr>
      </p:pic>
      <p:pic>
        <p:nvPicPr>
          <p:cNvPr id="26" name="Immagine 25"/>
          <p:cNvPicPr/>
          <p:nvPr/>
        </p:nvPicPr>
        <p:blipFill>
          <a:blip r:embed="rId5"/>
          <a:stretch/>
        </p:blipFill>
        <p:spPr>
          <a:xfrm>
            <a:off x="6784793" y="1985185"/>
            <a:ext cx="2850227" cy="1535045"/>
          </a:xfrm>
          <a:prstGeom prst="rect">
            <a:avLst/>
          </a:prstGeom>
          <a:noFill/>
          <a:ln w="0">
            <a:noFill/>
          </a:ln>
        </p:spPr>
      </p:pic>
      <p:sp>
        <p:nvSpPr>
          <p:cNvPr id="27" name="CasellaDiTesto 14"/>
          <p:cNvSpPr/>
          <p:nvPr/>
        </p:nvSpPr>
        <p:spPr>
          <a:xfrm>
            <a:off x="9785585" y="3495590"/>
            <a:ext cx="189900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it-IT" sz="1200" b="0" u="none" strike="noStrike" dirty="0" smtClean="0">
                <a:solidFill>
                  <a:schemeClr val="dk1"/>
                </a:solidFill>
                <a:effectLst/>
                <a:uFillTx/>
                <a:latin typeface="Bahnschrift"/>
              </a:rPr>
              <a:t>Nuovo colombario</a:t>
            </a:r>
            <a:endParaRPr lang="it-IT" sz="1200" b="0" u="none" strike="noStrike" dirty="0">
              <a:solidFill>
                <a:srgbClr val="000000"/>
              </a:solidFill>
              <a:effectLst/>
              <a:uFillTx/>
              <a:latin typeface="Arial"/>
            </a:endParaRPr>
          </a:p>
        </p:txBody>
      </p:sp>
      <p:sp>
        <p:nvSpPr>
          <p:cNvPr id="14" name="CasellaDiTesto 11"/>
          <p:cNvSpPr/>
          <p:nvPr/>
        </p:nvSpPr>
        <p:spPr>
          <a:xfrm>
            <a:off x="5745838" y="3474386"/>
            <a:ext cx="4921200" cy="27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it-IT" sz="1200" b="0" u="none" strike="noStrike" dirty="0" smtClean="0">
                <a:solidFill>
                  <a:schemeClr val="dk1"/>
                </a:solidFill>
                <a:effectLst/>
                <a:uFillTx/>
                <a:latin typeface="Bahnschrift"/>
              </a:rPr>
              <a:t>Ingresso nord (post </a:t>
            </a:r>
            <a:r>
              <a:rPr lang="it-IT" sz="1200" b="0" u="none" strike="noStrike" dirty="0" err="1" smtClean="0">
                <a:solidFill>
                  <a:schemeClr val="dk1"/>
                </a:solidFill>
                <a:effectLst/>
                <a:uFillTx/>
                <a:latin typeface="Bahnschrift"/>
              </a:rPr>
              <a:t>operam</a:t>
            </a:r>
            <a:r>
              <a:rPr lang="it-IT" sz="1200" b="0" u="none" strike="noStrike" dirty="0" smtClean="0">
                <a:solidFill>
                  <a:schemeClr val="dk1"/>
                </a:solidFill>
                <a:effectLst/>
                <a:uFillTx/>
                <a:latin typeface="Bahnschrift"/>
              </a:rPr>
              <a:t>)</a:t>
            </a:r>
            <a:endParaRPr lang="it-IT" sz="1200" b="0" u="none" strike="noStrike" dirty="0">
              <a:solidFill>
                <a:srgbClr val="000000"/>
              </a:solidFill>
              <a:effectLst/>
              <a:uFillTx/>
              <a:latin typeface="Arial"/>
            </a:endParaRPr>
          </a:p>
        </p:txBody>
      </p:sp>
      <p:pic>
        <p:nvPicPr>
          <p:cNvPr id="16" name="Immagine 15"/>
          <p:cNvPicPr/>
          <p:nvPr/>
        </p:nvPicPr>
        <p:blipFill>
          <a:blip r:embed="rId6"/>
          <a:srcRect t="2027" b="11535"/>
          <a:stretch/>
        </p:blipFill>
        <p:spPr>
          <a:xfrm>
            <a:off x="6784793" y="3748977"/>
            <a:ext cx="2524427" cy="1636469"/>
          </a:xfrm>
          <a:prstGeom prst="rect">
            <a:avLst/>
          </a:prstGeom>
          <a:noFill/>
          <a:ln w="0">
            <a:noFill/>
          </a:ln>
        </p:spPr>
      </p:pic>
      <p:pic>
        <p:nvPicPr>
          <p:cNvPr id="17" name="Immagine 16"/>
          <p:cNvPicPr/>
          <p:nvPr/>
        </p:nvPicPr>
        <p:blipFill rotWithShape="1">
          <a:blip r:embed="rId7"/>
          <a:srcRect t="9419" b="10287"/>
          <a:stretch/>
        </p:blipFill>
        <p:spPr>
          <a:xfrm>
            <a:off x="9395858" y="3759201"/>
            <a:ext cx="2678454" cy="1612900"/>
          </a:xfrm>
          <a:prstGeom prst="rect">
            <a:avLst/>
          </a:prstGeom>
          <a:noFill/>
          <a:ln w="0">
            <a:noFill/>
          </a:ln>
        </p:spPr>
      </p:pic>
      <p:sp>
        <p:nvSpPr>
          <p:cNvPr id="18" name="CasellaDiTesto 11"/>
          <p:cNvSpPr/>
          <p:nvPr/>
        </p:nvSpPr>
        <p:spPr>
          <a:xfrm>
            <a:off x="6935258" y="5316072"/>
            <a:ext cx="4921200" cy="27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it-IT" sz="1200" b="0" u="none" strike="noStrike" dirty="0" smtClean="0">
                <a:solidFill>
                  <a:schemeClr val="dk1"/>
                </a:solidFill>
                <a:effectLst/>
                <a:uFillTx/>
                <a:latin typeface="Bahnschrift"/>
              </a:rPr>
              <a:t>Sistemazione del verde</a:t>
            </a:r>
            <a:endParaRPr lang="it-IT" sz="1200" b="0" u="none" strike="noStrike" dirty="0">
              <a:solidFill>
                <a:srgbClr val="000000"/>
              </a:solidFill>
              <a:effectLst/>
              <a:uFillTx/>
              <a:latin typeface="Arial"/>
            </a:endParaRPr>
          </a:p>
        </p:txBody>
      </p:sp>
      <p:pic>
        <p:nvPicPr>
          <p:cNvPr id="19" name="Immagine 18"/>
          <p:cNvPicPr/>
          <p:nvPr/>
        </p:nvPicPr>
        <p:blipFill rotWithShape="1">
          <a:blip r:embed="rId8"/>
          <a:srcRect t="18520" b="15669"/>
          <a:stretch/>
        </p:blipFill>
        <p:spPr>
          <a:xfrm>
            <a:off x="6788659" y="5589312"/>
            <a:ext cx="3091288" cy="1098456"/>
          </a:xfrm>
          <a:prstGeom prst="rect">
            <a:avLst/>
          </a:prstGeom>
          <a:noFill/>
          <a:ln w="0">
            <a:noFill/>
          </a:ln>
        </p:spPr>
      </p:pic>
      <p:sp>
        <p:nvSpPr>
          <p:cNvPr id="21" name="CasellaDiTesto 11"/>
          <p:cNvSpPr/>
          <p:nvPr/>
        </p:nvSpPr>
        <p:spPr>
          <a:xfrm>
            <a:off x="8563071" y="6212395"/>
            <a:ext cx="492120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it-IT" sz="1200" b="0" u="none" strike="noStrike" dirty="0" smtClean="0">
                <a:solidFill>
                  <a:schemeClr val="dk1"/>
                </a:solidFill>
                <a:effectLst/>
                <a:uFillTx/>
                <a:latin typeface="Bahnschrift"/>
              </a:rPr>
              <a:t>Asfaltatura</a:t>
            </a:r>
          </a:p>
          <a:p>
            <a:pPr algn="ctr" defTabSz="457200">
              <a:lnSpc>
                <a:spcPct val="100000"/>
              </a:lnSpc>
            </a:pPr>
            <a:r>
              <a:rPr lang="it-IT" sz="1200" b="0" u="none" strike="noStrike" dirty="0" smtClean="0">
                <a:solidFill>
                  <a:schemeClr val="dk1"/>
                </a:solidFill>
                <a:effectLst/>
                <a:uFillTx/>
                <a:latin typeface="Bahnschrift"/>
              </a:rPr>
              <a:t> Via San Giacomo della Marca</a:t>
            </a:r>
            <a:endParaRPr lang="it-IT" sz="1200" b="0" u="none" strike="noStrike" dirty="0">
              <a:solidFill>
                <a:srgbClr val="000000"/>
              </a:solidFill>
              <a:effectLst/>
              <a:uFillTx/>
              <a:latin typeface="Arial"/>
            </a:endParaRPr>
          </a:p>
        </p:txBody>
      </p:sp>
      <p:sp>
        <p:nvSpPr>
          <p:cNvPr id="20" name="Rettangolo 19"/>
          <p:cNvSpPr/>
          <p:nvPr/>
        </p:nvSpPr>
        <p:spPr>
          <a:xfrm>
            <a:off x="782230" y="199575"/>
            <a:ext cx="5848536" cy="2005490"/>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REALIZZAZIONE </a:t>
            </a:r>
            <a:r>
              <a:rPr lang="it-IT" sz="2400" dirty="0">
                <a:solidFill>
                  <a:schemeClr val="bg1"/>
                </a:solidFill>
                <a:effectLst>
                  <a:outerShdw blurRad="38100" dist="38100" dir="2700000" algn="tl">
                    <a:srgbClr val="000000">
                      <a:alpha val="43137"/>
                    </a:srgbClr>
                  </a:outerShdw>
                </a:effectLst>
                <a:latin typeface="Bahnschrift SemiBold" panose="020B0502040204020203" pitchFamily="34" charset="0"/>
              </a:rPr>
              <a:t>DEL COLOMBARIO SERIE 34/BIS E COMPLETAMENTO DEL NUOVO VIALE DELL'INGRESSO </a:t>
            </a:r>
            <a:r>
              <a:rPr lang="it-IT" sz="24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NORD</a:t>
            </a:r>
          </a:p>
          <a:p>
            <a:pPr algn="ctr"/>
            <a:r>
              <a:rPr lang="it-IT" sz="2400" dirty="0">
                <a:solidFill>
                  <a:schemeClr val="bg1"/>
                </a:solidFill>
                <a:effectLst>
                  <a:outerShdw blurRad="38100" dist="38100" dir="2700000" algn="tl">
                    <a:srgbClr val="000000">
                      <a:alpha val="43137"/>
                    </a:srgbClr>
                  </a:outerShdw>
                </a:effectLst>
                <a:latin typeface="Bahnschrift SemiBold" panose="020B0502040204020203" pitchFamily="34" charset="0"/>
              </a:rPr>
              <a:t>CIMITERO DI TAVERNELLE </a:t>
            </a:r>
          </a:p>
        </p:txBody>
      </p:sp>
      <p:sp>
        <p:nvSpPr>
          <p:cNvPr id="22" name="Rettangolo 21"/>
          <p:cNvSpPr/>
          <p:nvPr/>
        </p:nvSpPr>
        <p:spPr>
          <a:xfrm>
            <a:off x="171067" y="227276"/>
            <a:ext cx="476412"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8</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2204117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25783" y="2227451"/>
            <a:ext cx="5949578" cy="2292935"/>
          </a:xfrm>
          <a:prstGeom prst="rect">
            <a:avLst/>
          </a:prstGeom>
          <a:noFill/>
        </p:spPr>
        <p:txBody>
          <a:bodyPr wrap="square" rtlCol="0">
            <a:spAutoFit/>
          </a:bodyPr>
          <a:lstStyle/>
          <a:p>
            <a:pPr algn="just"/>
            <a:r>
              <a:rPr lang="it-IT" sz="1300" dirty="0"/>
              <a:t>Con Delibera di Giunta n. 785 del 24/09/2025 è stato approvato il progetto di accordo quadro normativo avente ad oggetto la riqualificazione e la manutenzione </a:t>
            </a:r>
            <a:r>
              <a:rPr lang="it-IT" sz="1300" dirty="0" smtClean="0"/>
              <a:t>straordinaria </a:t>
            </a:r>
            <a:r>
              <a:rPr lang="it-IT" sz="1300" dirty="0"/>
              <a:t>del verde cimiteriale. </a:t>
            </a:r>
            <a:endParaRPr lang="it-IT" sz="1300" dirty="0" smtClean="0"/>
          </a:p>
          <a:p>
            <a:pPr algn="just"/>
            <a:r>
              <a:rPr lang="it-IT" sz="1300" dirty="0" smtClean="0"/>
              <a:t>Allo </a:t>
            </a:r>
            <a:r>
              <a:rPr lang="it-IT" sz="1300" dirty="0"/>
              <a:t>stato attuale è in corso la gara per l'affidamento dell'accordo quadro normativo. </a:t>
            </a:r>
            <a:endParaRPr lang="it-IT" sz="1300" dirty="0" smtClean="0"/>
          </a:p>
          <a:p>
            <a:pPr algn="just"/>
            <a:endParaRPr lang="it-IT" sz="1300" dirty="0"/>
          </a:p>
          <a:p>
            <a:pPr algn="just"/>
            <a:r>
              <a:rPr lang="it-IT" sz="1300" dirty="0" smtClean="0"/>
              <a:t>L'accordo </a:t>
            </a:r>
            <a:r>
              <a:rPr lang="it-IT" sz="1300" dirty="0"/>
              <a:t>quadro ha come obiettivo il miglioramento e </a:t>
            </a:r>
            <a:r>
              <a:rPr lang="it-IT" sz="1300" dirty="0" smtClean="0"/>
              <a:t>il mantenimento </a:t>
            </a:r>
            <a:r>
              <a:rPr lang="it-IT" sz="1300" dirty="0"/>
              <a:t>della qualità delle aree verdi esistenti all'interno della cinta muraria dei cimiteri </a:t>
            </a:r>
            <a:r>
              <a:rPr lang="it-IT" sz="1300" dirty="0" smtClean="0"/>
              <a:t>comunali, tramite </a:t>
            </a:r>
            <a:r>
              <a:rPr lang="it-IT" sz="1300" dirty="0"/>
              <a:t>attività di potatura, taglio di rovi e rami pericolosi, abbattimento di piante morte o malate e tutti quegli interventi finalizzati alla tutela </a:t>
            </a:r>
            <a:r>
              <a:rPr lang="it-IT" sz="1300" dirty="0" smtClean="0"/>
              <a:t>e alla riqualificazione del</a:t>
            </a:r>
          </a:p>
          <a:p>
            <a:pPr algn="just"/>
            <a:r>
              <a:rPr lang="it-IT" sz="1300" dirty="0" smtClean="0"/>
              <a:t>del verde pubblico.</a:t>
            </a:r>
            <a:endParaRPr lang="it-IT" sz="1300" dirty="0" smtClean="0"/>
          </a:p>
          <a:p>
            <a:pPr algn="just"/>
            <a:endParaRPr lang="it-IT" sz="1300" dirty="0"/>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82230" y="4535578"/>
            <a:ext cx="6074999" cy="1785104"/>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TREDICI CIMITERI COMUNALI</a:t>
            </a:r>
            <a:endParaRPr lang="it-IT" sz="1600" b="1" dirty="0">
              <a:solidFill>
                <a:srgbClr val="007BFA"/>
              </a:solidFill>
              <a:latin typeface="Bahnschrift" panose="020B0502040204020203" pitchFamily="34" charset="0"/>
            </a:endParaRP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€ 480.000,00(€ 160.000 annuali)</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Entrate cimiteriali</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           Aggiudicazione Accordo 							    Quadro Normativo</a:t>
            </a:r>
            <a:endParaRPr lang="it-IT" sz="1600" dirty="0" smtClean="0">
              <a:solidFill>
                <a:srgbClr val="FF0000"/>
              </a:solidFill>
              <a:latin typeface="Bahnschrift" panose="020B0502040204020203" pitchFamily="34" charset="0"/>
            </a:endParaRPr>
          </a:p>
        </p:txBody>
      </p:sp>
      <p:sp>
        <p:nvSpPr>
          <p:cNvPr id="11" name="CasellaDiTesto 10"/>
          <p:cNvSpPr txBox="1"/>
          <p:nvPr/>
        </p:nvSpPr>
        <p:spPr>
          <a:xfrm>
            <a:off x="7115568" y="6546959"/>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Aree di intervento</a:t>
            </a:r>
            <a:endParaRPr lang="it-IT" sz="1400" dirty="0">
              <a:latin typeface="Bahnschrift" panose="020B0502040204020203" pitchFamily="34" charset="0"/>
            </a:endParaRPr>
          </a:p>
        </p:txBody>
      </p:sp>
      <p:sp>
        <p:nvSpPr>
          <p:cNvPr id="13" name="CasellaDiTesto 12"/>
          <p:cNvSpPr txBox="1"/>
          <p:nvPr/>
        </p:nvSpPr>
        <p:spPr>
          <a:xfrm>
            <a:off x="6167612" y="2625009"/>
            <a:ext cx="3712335" cy="338554"/>
          </a:xfrm>
          <a:prstGeom prst="rect">
            <a:avLst/>
          </a:prstGeom>
          <a:noFill/>
        </p:spPr>
        <p:txBody>
          <a:bodyPr wrap="square" rtlCol="0">
            <a:spAutoFit/>
          </a:bodyPr>
          <a:lstStyle/>
          <a:p>
            <a:pPr algn="ctr"/>
            <a:r>
              <a:rPr lang="it-IT" sz="800" dirty="0" smtClean="0">
                <a:solidFill>
                  <a:schemeClr val="bg1"/>
                </a:solidFill>
                <a:latin typeface="Bahnschrift" panose="020B0502040204020203" pitchFamily="34" charset="0"/>
              </a:rPr>
              <a:t>2° stralcio non oggetto</a:t>
            </a:r>
          </a:p>
          <a:p>
            <a:pPr algn="ctr"/>
            <a:r>
              <a:rPr lang="it-IT" sz="800" dirty="0" smtClean="0">
                <a:solidFill>
                  <a:schemeClr val="bg1"/>
                </a:solidFill>
                <a:latin typeface="Bahnschrift" panose="020B0502040204020203" pitchFamily="34" charset="0"/>
              </a:rPr>
              <a:t> del presente PFTE</a:t>
            </a:r>
            <a:endParaRPr lang="it-IT" sz="800" dirty="0">
              <a:solidFill>
                <a:schemeClr val="bg1"/>
              </a:solidFill>
              <a:latin typeface="Bahnschrift" panose="020B0502040204020203" pitchFamily="34" charset="0"/>
            </a:endParaRPr>
          </a:p>
        </p:txBody>
      </p:sp>
      <p:pic>
        <p:nvPicPr>
          <p:cNvPr id="2" name="Immagine 1"/>
          <p:cNvPicPr>
            <a:picLocks noChangeAspect="1"/>
          </p:cNvPicPr>
          <p:nvPr/>
        </p:nvPicPr>
        <p:blipFill>
          <a:blip r:embed="rId3"/>
          <a:stretch>
            <a:fillRect/>
          </a:stretch>
        </p:blipFill>
        <p:spPr>
          <a:xfrm>
            <a:off x="6967938" y="165061"/>
            <a:ext cx="3155545" cy="2455429"/>
          </a:xfrm>
          <a:prstGeom prst="rect">
            <a:avLst/>
          </a:prstGeom>
        </p:spPr>
      </p:pic>
      <p:pic>
        <p:nvPicPr>
          <p:cNvPr id="3" name="Immagine 2"/>
          <p:cNvPicPr>
            <a:picLocks noChangeAspect="1"/>
          </p:cNvPicPr>
          <p:nvPr/>
        </p:nvPicPr>
        <p:blipFill>
          <a:blip r:embed="rId4"/>
          <a:stretch>
            <a:fillRect/>
          </a:stretch>
        </p:blipFill>
        <p:spPr>
          <a:xfrm>
            <a:off x="6913676" y="2443167"/>
            <a:ext cx="4320196" cy="4206880"/>
          </a:xfrm>
          <a:prstGeom prst="rect">
            <a:avLst/>
          </a:prstGeom>
        </p:spPr>
      </p:pic>
      <p:sp>
        <p:nvSpPr>
          <p:cNvPr id="14" name="CasellaDiTesto 13"/>
          <p:cNvSpPr txBox="1"/>
          <p:nvPr/>
        </p:nvSpPr>
        <p:spPr>
          <a:xfrm>
            <a:off x="8906268" y="361824"/>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Cimitero di Tavernelle</a:t>
            </a:r>
            <a:endParaRPr lang="it-IT" sz="1400" dirty="0">
              <a:latin typeface="Bahnschrift" panose="020B0502040204020203" pitchFamily="34" charset="0"/>
            </a:endParaRPr>
          </a:p>
        </p:txBody>
      </p:sp>
      <p:sp>
        <p:nvSpPr>
          <p:cNvPr id="16" name="CasellaDiTesto 15"/>
          <p:cNvSpPr txBox="1"/>
          <p:nvPr/>
        </p:nvSpPr>
        <p:spPr>
          <a:xfrm>
            <a:off x="8906267" y="2135390"/>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Cimiteri frazionali</a:t>
            </a:r>
            <a:endParaRPr lang="it-IT" sz="1400" dirty="0">
              <a:latin typeface="Bahnschrift" panose="020B0502040204020203" pitchFamily="34" charset="0"/>
            </a:endParaRPr>
          </a:p>
        </p:txBody>
      </p:sp>
      <p:sp>
        <p:nvSpPr>
          <p:cNvPr id="17" name="Rettangolo 16"/>
          <p:cNvSpPr/>
          <p:nvPr/>
        </p:nvSpPr>
        <p:spPr>
          <a:xfrm>
            <a:off x="782230" y="160543"/>
            <a:ext cx="5893131" cy="1844426"/>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effectLst>
                  <a:outerShdw blurRad="38100" dist="38100" dir="2700000" algn="tl">
                    <a:srgbClr val="000000">
                      <a:alpha val="43137"/>
                    </a:srgbClr>
                  </a:outerShdw>
                </a:effectLst>
                <a:latin typeface="Bahnschrift SemiBold" panose="020B0502040204020203" pitchFamily="34" charset="0"/>
              </a:rPr>
              <a:t>RIQUALIFICAZIONE E MANUTENZIONE DEL </a:t>
            </a:r>
            <a:r>
              <a:rPr lang="it-IT" sz="24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VERDE </a:t>
            </a:r>
            <a:r>
              <a:rPr lang="it-IT" sz="2400" dirty="0">
                <a:solidFill>
                  <a:schemeClr val="bg1"/>
                </a:solidFill>
                <a:effectLst>
                  <a:outerShdw blurRad="38100" dist="38100" dir="2700000" algn="tl">
                    <a:srgbClr val="000000">
                      <a:alpha val="43137"/>
                    </a:srgbClr>
                  </a:outerShdw>
                </a:effectLst>
                <a:latin typeface="Bahnschrift SemiBold" panose="020B0502040204020203" pitchFamily="34" charset="0"/>
              </a:rPr>
              <a:t>CIMITERIALE </a:t>
            </a:r>
          </a:p>
          <a:p>
            <a:pPr algn="ctr"/>
            <a:r>
              <a:rPr lang="it-IT" sz="2400" dirty="0">
                <a:solidFill>
                  <a:schemeClr val="bg1"/>
                </a:solidFill>
                <a:effectLst>
                  <a:outerShdw blurRad="38100" dist="38100" dir="2700000" algn="tl">
                    <a:srgbClr val="000000">
                      <a:alpha val="43137"/>
                    </a:srgbClr>
                  </a:outerShdw>
                </a:effectLst>
                <a:latin typeface="Bahnschrift SemiBold" panose="020B0502040204020203" pitchFamily="34" charset="0"/>
              </a:rPr>
              <a:t>ACCORDO QUADRO </a:t>
            </a:r>
            <a:endParaRPr lang="it-IT" sz="2400" dirty="0" smtClean="0">
              <a:solidFill>
                <a:schemeClr val="bg1"/>
              </a:solidFill>
              <a:effectLst>
                <a:outerShdw blurRad="38100" dist="38100" dir="2700000" algn="tl">
                  <a:srgbClr val="000000">
                    <a:alpha val="43137"/>
                  </a:srgbClr>
                </a:outerShdw>
              </a:effectLst>
              <a:latin typeface="Bahnschrift SemiBold" panose="020B0502040204020203" pitchFamily="34" charset="0"/>
            </a:endParaRPr>
          </a:p>
          <a:p>
            <a:pPr algn="ctr"/>
            <a:r>
              <a:rPr lang="it-IT" sz="24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2024-2025-2026-2027</a:t>
            </a:r>
            <a:endParaRPr lang="it-IT" sz="24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
        <p:nvSpPr>
          <p:cNvPr id="15" name="Rettangolo 14"/>
          <p:cNvSpPr/>
          <p:nvPr/>
        </p:nvSpPr>
        <p:spPr>
          <a:xfrm>
            <a:off x="171067" y="227276"/>
            <a:ext cx="447558"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9</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912160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75252" y="634266"/>
            <a:ext cx="5933221" cy="4647426"/>
          </a:xfrm>
          <a:prstGeom prst="rect">
            <a:avLst/>
          </a:prstGeom>
          <a:noFill/>
        </p:spPr>
        <p:txBody>
          <a:bodyPr wrap="square" rtlCol="0">
            <a:spAutoFit/>
          </a:bodyPr>
          <a:lstStyle/>
          <a:p>
            <a:pPr algn="just"/>
            <a:r>
              <a:rPr lang="it-IT" sz="1100" dirty="0" smtClean="0">
                <a:latin typeface="Bahnschrift" panose="020B0502040204020203" pitchFamily="34" charset="0"/>
              </a:rPr>
              <a:t>. </a:t>
            </a:r>
            <a:endParaRPr lang="it-IT" sz="1100" dirty="0">
              <a:latin typeface="Bahnschrift" panose="020B0502040204020203" pitchFamily="34" charset="0"/>
            </a:endParaRPr>
          </a:p>
          <a:p>
            <a:pPr algn="just"/>
            <a:endParaRPr lang="it-IT" sz="1000" b="1" dirty="0" smtClean="0">
              <a:solidFill>
                <a:srgbClr val="007AF5"/>
              </a:solidFill>
              <a:latin typeface="Bahnschrift" panose="020B0502040204020203" pitchFamily="34" charset="0"/>
            </a:endParaRPr>
          </a:p>
          <a:p>
            <a:pPr algn="just"/>
            <a:endParaRPr lang="it-IT" sz="1100" dirty="0" smtClean="0">
              <a:latin typeface="Bahnschrift" panose="020B0502040204020203" pitchFamily="34" charset="0"/>
            </a:endParaRPr>
          </a:p>
          <a:p>
            <a:pPr algn="just"/>
            <a:r>
              <a:rPr lang="it-IT" sz="1100" dirty="0">
                <a:latin typeface="Bahnschrift" panose="020B0502040204020203" pitchFamily="34" charset="0"/>
              </a:rPr>
              <a:t>Con Delibera di Giunta Comunale n. 604 del 17/07/2025 si è provveduto all’approvazione del progetto relativo all’Accordo Quadro </a:t>
            </a:r>
            <a:r>
              <a:rPr lang="it-IT" sz="1100" dirty="0" smtClean="0">
                <a:latin typeface="Bahnschrift" panose="020B0502040204020203" pitchFamily="34" charset="0"/>
              </a:rPr>
              <a:t>Normativo.</a:t>
            </a:r>
            <a:endParaRPr lang="it-IT" sz="1100" dirty="0">
              <a:latin typeface="Bahnschrift" panose="020B0502040204020203" pitchFamily="34" charset="0"/>
            </a:endParaRPr>
          </a:p>
          <a:p>
            <a:pPr algn="just"/>
            <a:r>
              <a:rPr lang="it-IT" sz="1100" dirty="0" smtClean="0">
                <a:latin typeface="Bahnschrift" panose="020B0502040204020203" pitchFamily="34" charset="0"/>
              </a:rPr>
              <a:t>Con Determinazione Dirigenziale n. 2863 </a:t>
            </a:r>
            <a:r>
              <a:rPr lang="it-IT" sz="1100" dirty="0">
                <a:latin typeface="Bahnschrift" panose="020B0502040204020203" pitchFamily="34" charset="0"/>
              </a:rPr>
              <a:t>del 17/10/2025 si è provveduto all'aggiudicazione dell'Accordo Quadro di durata triennale </a:t>
            </a:r>
            <a:r>
              <a:rPr lang="it-IT" sz="1100" dirty="0" smtClean="0">
                <a:latin typeface="Bahnschrift" panose="020B0502040204020203" pitchFamily="34" charset="0"/>
              </a:rPr>
              <a:t>2025-2026-2027 </a:t>
            </a:r>
            <a:r>
              <a:rPr lang="it-IT" sz="1100" dirty="0" smtClean="0">
                <a:latin typeface="Bahnschrift" panose="020B0502040204020203" pitchFamily="34" charset="0"/>
              </a:rPr>
              <a:t>per </a:t>
            </a:r>
            <a:r>
              <a:rPr lang="it-IT" sz="1100" dirty="0" smtClean="0">
                <a:latin typeface="Bahnschrift" panose="020B0502040204020203" pitchFamily="34" charset="0"/>
              </a:rPr>
              <a:t>un importo complessivo delle tre annualità di 900.000 euro, ed </a:t>
            </a:r>
            <a:r>
              <a:rPr lang="it-IT" sz="1100" dirty="0">
                <a:latin typeface="Bahnschrift" panose="020B0502040204020203" pitchFamily="34" charset="0"/>
              </a:rPr>
              <a:t>è stato sottoscritto il relativo </a:t>
            </a:r>
            <a:r>
              <a:rPr lang="it-IT" sz="1100" dirty="0" smtClean="0">
                <a:latin typeface="Bahnschrift" panose="020B0502040204020203" pitchFamily="34" charset="0"/>
              </a:rPr>
              <a:t>contratto.</a:t>
            </a:r>
          </a:p>
          <a:p>
            <a:pPr algn="just"/>
            <a:endParaRPr lang="it-IT" sz="1100" dirty="0" smtClean="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a:latin typeface="Bahnschrift" panose="020B0502040204020203" pitchFamily="34" charset="0"/>
            </a:endParaRPr>
          </a:p>
          <a:p>
            <a:pPr algn="just"/>
            <a:r>
              <a:rPr lang="it-IT" sz="1100" dirty="0" smtClean="0">
                <a:latin typeface="Bahnschrift" panose="020B0502040204020203" pitchFamily="34" charset="0"/>
              </a:rPr>
              <a:t>Attualmente </a:t>
            </a:r>
            <a:r>
              <a:rPr lang="it-IT" sz="1100" dirty="0">
                <a:latin typeface="Bahnschrift" panose="020B0502040204020203" pitchFamily="34" charset="0"/>
              </a:rPr>
              <a:t>si è in fase </a:t>
            </a:r>
            <a:r>
              <a:rPr lang="it-IT" sz="1100" dirty="0" smtClean="0">
                <a:latin typeface="Bahnschrift" panose="020B0502040204020203" pitchFamily="34" charset="0"/>
              </a:rPr>
              <a:t>di redazione della </a:t>
            </a:r>
            <a:r>
              <a:rPr lang="it-IT" sz="1100" dirty="0">
                <a:latin typeface="Bahnschrift" panose="020B0502040204020203" pitchFamily="34" charset="0"/>
              </a:rPr>
              <a:t>progettazione </a:t>
            </a:r>
            <a:r>
              <a:rPr lang="it-IT" sz="1100" dirty="0" smtClean="0">
                <a:latin typeface="Bahnschrift" panose="020B0502040204020203" pitchFamily="34" charset="0"/>
              </a:rPr>
              <a:t>esecutiva </a:t>
            </a:r>
            <a:r>
              <a:rPr lang="it-IT" sz="1100" dirty="0" smtClean="0">
                <a:latin typeface="Bahnschrift" panose="020B0502040204020203" pitchFamily="34" charset="0"/>
              </a:rPr>
              <a:t>relativamente al </a:t>
            </a:r>
            <a:r>
              <a:rPr lang="it-IT" sz="1100" dirty="0">
                <a:latin typeface="Bahnschrift" panose="020B0502040204020203" pitchFamily="34" charset="0"/>
              </a:rPr>
              <a:t>1° contratto applicativo con l'obiettivo della relativa </a:t>
            </a:r>
            <a:r>
              <a:rPr lang="it-IT" sz="1100" dirty="0" smtClean="0">
                <a:latin typeface="Bahnschrift" panose="020B0502040204020203" pitchFamily="34" charset="0"/>
              </a:rPr>
              <a:t>approvazione, </a:t>
            </a:r>
            <a:r>
              <a:rPr lang="it-IT" sz="1100" dirty="0">
                <a:latin typeface="Bahnschrift" panose="020B0502040204020203" pitchFamily="34" charset="0"/>
              </a:rPr>
              <a:t>contestualmente all'affidamento dei </a:t>
            </a:r>
            <a:r>
              <a:rPr lang="it-IT" sz="1100" dirty="0" smtClean="0">
                <a:latin typeface="Bahnschrift" panose="020B0502040204020203" pitchFamily="34" charset="0"/>
              </a:rPr>
              <a:t>lavori, </a:t>
            </a:r>
            <a:r>
              <a:rPr lang="it-IT" sz="1100" dirty="0">
                <a:latin typeface="Bahnschrift" panose="020B0502040204020203" pitchFamily="34" charset="0"/>
              </a:rPr>
              <a:t>entro il 31/12/2025. </a:t>
            </a:r>
            <a:endParaRPr lang="it-IT" sz="1100" dirty="0" smtClean="0">
              <a:latin typeface="Bahnschrift" panose="020B0502040204020203" pitchFamily="34" charset="0"/>
            </a:endParaRPr>
          </a:p>
          <a:p>
            <a:pPr algn="just"/>
            <a:r>
              <a:rPr lang="it-IT" sz="1100" dirty="0" smtClean="0">
                <a:latin typeface="Bahnschrift" panose="020B0502040204020203" pitchFamily="34" charset="0"/>
              </a:rPr>
              <a:t>In particolare è stata posta attenzione </a:t>
            </a:r>
            <a:r>
              <a:rPr lang="it-IT" sz="1100" dirty="0" smtClean="0">
                <a:latin typeface="Bahnschrift" panose="020B0502040204020203" pitchFamily="34" charset="0"/>
              </a:rPr>
              <a:t>alla manutenzione straordinaria del </a:t>
            </a:r>
            <a:r>
              <a:rPr lang="it-IT" sz="1100" dirty="0" smtClean="0">
                <a:latin typeface="Bahnschrift" panose="020B0502040204020203" pitchFamily="34" charset="0"/>
              </a:rPr>
              <a:t>viale alberato principale del CIMITERO DI </a:t>
            </a:r>
            <a:r>
              <a:rPr lang="it-IT" sz="1100" dirty="0" smtClean="0">
                <a:latin typeface="Bahnschrift" panose="020B0502040204020203" pitchFamily="34" charset="0"/>
              </a:rPr>
              <a:t>TAVERNELLE, </a:t>
            </a:r>
            <a:r>
              <a:rPr lang="it-IT" sz="1100" dirty="0" smtClean="0">
                <a:latin typeface="Bahnschrift" panose="020B0502040204020203" pitchFamily="34" charset="0"/>
              </a:rPr>
              <a:t>che presenta in alcuni tratti importanti </a:t>
            </a:r>
            <a:r>
              <a:rPr lang="it-IT" sz="1100" dirty="0" err="1" smtClean="0">
                <a:latin typeface="Bahnschrift" panose="020B0502040204020203" pitchFamily="34" charset="0"/>
              </a:rPr>
              <a:t>ammaloramenti</a:t>
            </a:r>
            <a:r>
              <a:rPr lang="it-IT" sz="1100" dirty="0" smtClean="0">
                <a:latin typeface="Bahnschrift" panose="020B0502040204020203" pitchFamily="34" charset="0"/>
              </a:rPr>
              <a:t> della sede stradale con evidenti sollevamenti causati dalle radici dei pini ivi collocati e situazioni di degrado dei </a:t>
            </a:r>
            <a:r>
              <a:rPr lang="it-IT" sz="1100" dirty="0" err="1" smtClean="0">
                <a:latin typeface="Bahnschrift" panose="020B0502040204020203" pitchFamily="34" charset="0"/>
              </a:rPr>
              <a:t>sottoservizi</a:t>
            </a:r>
            <a:r>
              <a:rPr lang="it-IT" sz="1100" dirty="0" smtClean="0">
                <a:latin typeface="Bahnschrift" panose="020B0502040204020203" pitchFamily="34" charset="0"/>
              </a:rPr>
              <a:t> presenti.</a:t>
            </a:r>
            <a:endParaRPr lang="it-IT" sz="1100" dirty="0">
              <a:latin typeface="Bahnschrift" panose="020B0502040204020203" pitchFamily="34" charset="0"/>
            </a:endParaRPr>
          </a:p>
          <a:p>
            <a:pPr algn="just"/>
            <a:r>
              <a:rPr lang="it-IT" sz="1100" dirty="0" smtClean="0">
                <a:latin typeface="Bahnschrift" panose="020B0502040204020203" pitchFamily="34" charset="0"/>
              </a:rPr>
              <a:t>Trattasi </a:t>
            </a:r>
            <a:r>
              <a:rPr lang="it-IT" sz="1100" dirty="0">
                <a:latin typeface="Bahnschrift" panose="020B0502040204020203" pitchFamily="34" charset="0"/>
              </a:rPr>
              <a:t>di manutenzione straordinaria del pacchetto stradale con rifacimento del sottofondo, dei </a:t>
            </a:r>
            <a:r>
              <a:rPr lang="it-IT" sz="1100" dirty="0" err="1">
                <a:latin typeface="Bahnschrift" panose="020B0502040204020203" pitchFamily="34" charset="0"/>
              </a:rPr>
              <a:t>sottoservizi</a:t>
            </a:r>
            <a:r>
              <a:rPr lang="it-IT" sz="1100" dirty="0">
                <a:latin typeface="Bahnschrift" panose="020B0502040204020203" pitchFamily="34" charset="0"/>
              </a:rPr>
              <a:t> in forte stato di degrado, di parziale abbattimento e </a:t>
            </a:r>
            <a:r>
              <a:rPr lang="it-IT" sz="1100" dirty="0" err="1">
                <a:latin typeface="Bahnschrift" panose="020B0502040204020203" pitchFamily="34" charset="0"/>
              </a:rPr>
              <a:t>ripiantumazione</a:t>
            </a:r>
            <a:r>
              <a:rPr lang="it-IT" sz="1100" dirty="0">
                <a:latin typeface="Bahnschrift" panose="020B0502040204020203" pitchFamily="34" charset="0"/>
              </a:rPr>
              <a:t> degli alberi, di sistemi di contenimento della scarpata</a:t>
            </a:r>
            <a:r>
              <a:rPr lang="it-IT" sz="1100" dirty="0" smtClean="0">
                <a:latin typeface="Bahnschrift" panose="020B0502040204020203" pitchFamily="34" charset="0"/>
              </a:rPr>
              <a:t>.</a:t>
            </a: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768632" y="5100654"/>
            <a:ext cx="6677321" cy="1569660"/>
          </a:xfrm>
          <a:prstGeom prst="rect">
            <a:avLst/>
          </a:prstGeom>
        </p:spPr>
        <p:txBody>
          <a:bodyPr wrap="square">
            <a:spAutoFit/>
          </a:bodyPr>
          <a:lstStyle/>
          <a:p>
            <a:pPr algn="just"/>
            <a:endParaRPr lang="it-IT" sz="16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Localizzazione intervento: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Cimitero di Tavernelle</a:t>
            </a:r>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€ 300.000,00</a:t>
            </a:r>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Stima importo lavori:		  </a:t>
            </a:r>
            <a:r>
              <a:rPr lang="it-IT" sz="1600" b="1" dirty="0" smtClean="0">
                <a:solidFill>
                  <a:srgbClr val="007BFA"/>
                </a:solidFill>
                <a:latin typeface="Bahnschrift" panose="020B0502040204020203" pitchFamily="34" charset="0"/>
              </a:rPr>
              <a:t>€ 205.000,00  </a:t>
            </a:r>
            <a:r>
              <a:rPr lang="it-IT" sz="1200" b="1" dirty="0" smtClean="0">
                <a:solidFill>
                  <a:srgbClr val="007BFA"/>
                </a:solidFill>
                <a:latin typeface="Bahnschrift" panose="020B0502040204020203" pitchFamily="34" charset="0"/>
              </a:rPr>
              <a:t>(al </a:t>
            </a:r>
            <a:r>
              <a:rPr lang="it-IT" sz="1200" b="1" dirty="0" smtClean="0">
                <a:solidFill>
                  <a:srgbClr val="007BFA"/>
                </a:solidFill>
                <a:latin typeface="Bahnschrift" panose="020B0502040204020203" pitchFamily="34" charset="0"/>
              </a:rPr>
              <a:t>netto d’IVA)</a:t>
            </a: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b="1" dirty="0" smtClean="0">
                <a:solidFill>
                  <a:srgbClr val="007BFA"/>
                </a:solidFill>
                <a:latin typeface="Bahnschrift" panose="020B0502040204020203" pitchFamily="34" charset="0"/>
              </a:rPr>
              <a:t>Entrate </a:t>
            </a:r>
            <a:r>
              <a:rPr lang="it-IT" sz="1600" b="1" dirty="0" smtClean="0">
                <a:solidFill>
                  <a:srgbClr val="007BFA"/>
                </a:solidFill>
                <a:latin typeface="Bahnschrift" panose="020B0502040204020203" pitchFamily="34" charset="0"/>
              </a:rPr>
              <a:t>cimiteriali</a:t>
            </a:r>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In fase di progettazione </a:t>
            </a:r>
            <a:endParaRPr lang="it-IT" sz="1600" dirty="0" smtClean="0">
              <a:solidFill>
                <a:srgbClr val="FF0000"/>
              </a:solidFill>
              <a:latin typeface="Bahnschrift" panose="020B0502040204020203" pitchFamily="34" charset="0"/>
            </a:endParaRPr>
          </a:p>
        </p:txBody>
      </p:sp>
      <p:sp>
        <p:nvSpPr>
          <p:cNvPr id="19" name="Freccia in giù 18"/>
          <p:cNvSpPr/>
          <p:nvPr/>
        </p:nvSpPr>
        <p:spPr>
          <a:xfrm>
            <a:off x="3350525" y="2679365"/>
            <a:ext cx="371468" cy="287422"/>
          </a:xfrm>
          <a:prstGeom prst="downArrow">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chemeClr val="tx1"/>
              </a:solidFill>
            </a:endParaRPr>
          </a:p>
        </p:txBody>
      </p:sp>
      <p:pic>
        <p:nvPicPr>
          <p:cNvPr id="21" name="Immagine 20"/>
          <p:cNvPicPr>
            <a:picLocks noChangeAspect="1"/>
          </p:cNvPicPr>
          <p:nvPr/>
        </p:nvPicPr>
        <p:blipFill>
          <a:blip r:embed="rId3"/>
          <a:stretch>
            <a:fillRect/>
          </a:stretch>
        </p:blipFill>
        <p:spPr>
          <a:xfrm>
            <a:off x="6754838" y="111056"/>
            <a:ext cx="3963751" cy="3076525"/>
          </a:xfrm>
          <a:prstGeom prst="rect">
            <a:avLst/>
          </a:prstGeom>
        </p:spPr>
      </p:pic>
      <p:sp>
        <p:nvSpPr>
          <p:cNvPr id="22" name="CasellaDiTesto 21"/>
          <p:cNvSpPr txBox="1"/>
          <p:nvPr/>
        </p:nvSpPr>
        <p:spPr>
          <a:xfrm>
            <a:off x="10673121" y="76877"/>
            <a:ext cx="4346728" cy="1615827"/>
          </a:xfrm>
          <a:prstGeom prst="rect">
            <a:avLst/>
          </a:prstGeom>
          <a:noFill/>
        </p:spPr>
        <p:txBody>
          <a:bodyPr wrap="square" rtlCol="0">
            <a:spAutoFit/>
          </a:bodyPr>
          <a:lstStyle/>
          <a:p>
            <a:pPr algn="just"/>
            <a:r>
              <a:rPr lang="it-IT" sz="1100" dirty="0" smtClean="0">
                <a:latin typeface="Bahnschrift" panose="020B0502040204020203" pitchFamily="34" charset="0"/>
              </a:rPr>
              <a:t>CIMITERO </a:t>
            </a:r>
          </a:p>
          <a:p>
            <a:pPr algn="just"/>
            <a:r>
              <a:rPr lang="it-IT" sz="1100" dirty="0" smtClean="0">
                <a:latin typeface="Bahnschrift" panose="020B0502040204020203" pitchFamily="34" charset="0"/>
              </a:rPr>
              <a:t>TAVERNELLE </a:t>
            </a:r>
          </a:p>
          <a:p>
            <a:pPr algn="just"/>
            <a:r>
              <a:rPr lang="it-IT" sz="1100" dirty="0" smtClean="0">
                <a:latin typeface="Bahnschrift" panose="020B0502040204020203" pitchFamily="34" charset="0"/>
              </a:rPr>
              <a:t>Nella planimetria </a:t>
            </a:r>
          </a:p>
          <a:p>
            <a:pPr algn="just"/>
            <a:r>
              <a:rPr lang="it-IT" sz="1100" dirty="0" smtClean="0">
                <a:latin typeface="Bahnschrift" panose="020B0502040204020203" pitchFamily="34" charset="0"/>
              </a:rPr>
              <a:t>Sono state individuate </a:t>
            </a:r>
          </a:p>
          <a:p>
            <a:pPr algn="just"/>
            <a:r>
              <a:rPr lang="it-IT" sz="1100" dirty="0" smtClean="0">
                <a:latin typeface="Bahnschrift" panose="020B0502040204020203" pitchFamily="34" charset="0"/>
              </a:rPr>
              <a:t>le strade che </a:t>
            </a:r>
          </a:p>
          <a:p>
            <a:pPr algn="just"/>
            <a:r>
              <a:rPr lang="it-IT" sz="1100" dirty="0" smtClean="0">
                <a:latin typeface="Bahnschrift" panose="020B0502040204020203" pitchFamily="34" charset="0"/>
              </a:rPr>
              <a:t>necessitano di </a:t>
            </a:r>
          </a:p>
          <a:p>
            <a:pPr algn="just"/>
            <a:r>
              <a:rPr lang="it-IT" sz="1100" dirty="0" smtClean="0">
                <a:latin typeface="Bahnschrift" panose="020B0502040204020203" pitchFamily="34" charset="0"/>
              </a:rPr>
              <a:t>un intervento graduato </a:t>
            </a:r>
          </a:p>
          <a:p>
            <a:pPr algn="just"/>
            <a:r>
              <a:rPr lang="it-IT" sz="1100" dirty="0" smtClean="0">
                <a:latin typeface="Bahnschrift" panose="020B0502040204020203" pitchFamily="34" charset="0"/>
              </a:rPr>
              <a:t>sulla base dello stato </a:t>
            </a:r>
          </a:p>
          <a:p>
            <a:pPr algn="just"/>
            <a:r>
              <a:rPr lang="it-IT" sz="1100" dirty="0" smtClean="0">
                <a:latin typeface="Bahnschrift" panose="020B0502040204020203" pitchFamily="34" charset="0"/>
              </a:rPr>
              <a:t>manutentivo </a:t>
            </a:r>
          </a:p>
        </p:txBody>
      </p:sp>
      <p:cxnSp>
        <p:nvCxnSpPr>
          <p:cNvPr id="24" name="Connettore diritto 23"/>
          <p:cNvCxnSpPr/>
          <p:nvPr/>
        </p:nvCxnSpPr>
        <p:spPr>
          <a:xfrm flipV="1">
            <a:off x="6796490" y="3232808"/>
            <a:ext cx="0" cy="3472792"/>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1589913" y="2990779"/>
            <a:ext cx="4264159" cy="307777"/>
          </a:xfrm>
          <a:prstGeom prst="rect">
            <a:avLst/>
          </a:prstGeom>
          <a:noFill/>
        </p:spPr>
        <p:txBody>
          <a:bodyPr wrap="square" rtlCol="0">
            <a:spAutoFit/>
          </a:bodyPr>
          <a:lstStyle/>
          <a:p>
            <a:pPr algn="just"/>
            <a:r>
              <a:rPr lang="it-IT" sz="1400" b="1" dirty="0" smtClean="0">
                <a:solidFill>
                  <a:schemeClr val="tx1">
                    <a:lumMod val="65000"/>
                    <a:lumOff val="35000"/>
                  </a:schemeClr>
                </a:solidFill>
                <a:latin typeface="Bahnschrift" panose="020B0502040204020203" pitchFamily="34" charset="0"/>
              </a:rPr>
              <a:t>ANNUALITA’ 2025 _1° CONTRATTO APPLICATIVO</a:t>
            </a:r>
            <a:endParaRPr lang="it-IT" sz="1400" b="1" dirty="0">
              <a:solidFill>
                <a:schemeClr val="tx1">
                  <a:lumMod val="65000"/>
                  <a:lumOff val="35000"/>
                </a:schemeClr>
              </a:solidFill>
              <a:latin typeface="Bahnschrift" panose="020B0502040204020203" pitchFamily="34" charset="0"/>
            </a:endParaRPr>
          </a:p>
        </p:txBody>
      </p:sp>
      <p:pic>
        <p:nvPicPr>
          <p:cNvPr id="27" name="Immagine 26"/>
          <p:cNvPicPr>
            <a:picLocks noChangeAspect="1"/>
          </p:cNvPicPr>
          <p:nvPr/>
        </p:nvPicPr>
        <p:blipFill rotWithShape="1">
          <a:blip r:embed="rId4" cstate="screen">
            <a:extLst>
              <a:ext uri="{28A0092B-C50C-407E-A947-70E740481C1C}">
                <a14:useLocalDpi xmlns:a14="http://schemas.microsoft.com/office/drawing/2010/main" val="0"/>
              </a:ext>
            </a:extLst>
          </a:blip>
          <a:srcRect l="7662" t="11655" r="13835"/>
          <a:stretch/>
        </p:blipFill>
        <p:spPr>
          <a:xfrm>
            <a:off x="6867638" y="3221760"/>
            <a:ext cx="3102193" cy="3491117"/>
          </a:xfrm>
          <a:prstGeom prst="rect">
            <a:avLst/>
          </a:prstGeom>
        </p:spPr>
      </p:pic>
      <p:sp>
        <p:nvSpPr>
          <p:cNvPr id="29" name="CasellaDiTesto 28"/>
          <p:cNvSpPr txBox="1"/>
          <p:nvPr/>
        </p:nvSpPr>
        <p:spPr>
          <a:xfrm>
            <a:off x="10673120" y="1905435"/>
            <a:ext cx="4346728" cy="230832"/>
          </a:xfrm>
          <a:prstGeom prst="rect">
            <a:avLst/>
          </a:prstGeom>
          <a:noFill/>
        </p:spPr>
        <p:txBody>
          <a:bodyPr wrap="square" rtlCol="0">
            <a:spAutoFit/>
          </a:bodyPr>
          <a:lstStyle/>
          <a:p>
            <a:pPr algn="just"/>
            <a:r>
              <a:rPr lang="it-IT" sz="900" dirty="0" smtClean="0">
                <a:latin typeface="Bahnschrift" panose="020B0502040204020203" pitchFamily="34" charset="0"/>
              </a:rPr>
              <a:t>PRIORITA’ 1 </a:t>
            </a:r>
          </a:p>
        </p:txBody>
      </p:sp>
      <p:sp>
        <p:nvSpPr>
          <p:cNvPr id="32" name="Rettangolo 31"/>
          <p:cNvSpPr/>
          <p:nvPr/>
        </p:nvSpPr>
        <p:spPr>
          <a:xfrm>
            <a:off x="748760" y="2096512"/>
            <a:ext cx="5946467" cy="830997"/>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A.Q.:    </a:t>
            </a:r>
            <a:r>
              <a:rPr lang="it-IT" sz="1600" b="1" dirty="0" smtClean="0">
                <a:solidFill>
                  <a:srgbClr val="007BFA"/>
                </a:solidFill>
                <a:latin typeface="Bahnschrift" panose="020B0502040204020203" pitchFamily="34" charset="0"/>
              </a:rPr>
              <a:t>strade </a:t>
            </a:r>
            <a:r>
              <a:rPr lang="it-IT" sz="1600" b="1" dirty="0">
                <a:solidFill>
                  <a:srgbClr val="007BFA"/>
                </a:solidFill>
                <a:latin typeface="Bahnschrift" panose="020B0502040204020203" pitchFamily="34" charset="0"/>
              </a:rPr>
              <a:t>cimiteriali </a:t>
            </a:r>
            <a:endParaRPr lang="it-IT" sz="16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Importo </a:t>
            </a:r>
            <a:r>
              <a:rPr lang="it-IT" sz="1600" dirty="0" smtClean="0">
                <a:solidFill>
                  <a:srgbClr val="000000"/>
                </a:solidFill>
                <a:latin typeface="Bahnschrift" panose="020B0502040204020203" pitchFamily="34" charset="0"/>
              </a:rPr>
              <a:t>complessivo A.Q. :           </a:t>
            </a:r>
            <a:r>
              <a:rPr lang="it-IT" sz="1600" b="1" dirty="0" smtClean="0">
                <a:solidFill>
                  <a:srgbClr val="007BFA"/>
                </a:solidFill>
                <a:latin typeface="Bahnschrift" panose="020B0502040204020203" pitchFamily="34" charset="0"/>
              </a:rPr>
              <a:t>€ 900.000,00 </a:t>
            </a:r>
            <a:endParaRPr lang="it-IT" sz="1600" b="1" dirty="0">
              <a:solidFill>
                <a:srgbClr val="007BFA"/>
              </a:solidFill>
              <a:latin typeface="Bahnschrift" panose="020B0502040204020203" pitchFamily="34" charset="0"/>
            </a:endParaRPr>
          </a:p>
          <a:p>
            <a:pPr algn="just"/>
            <a:endParaRPr lang="it-IT" sz="1600" b="1" dirty="0" smtClean="0">
              <a:solidFill>
                <a:srgbClr val="007BFA"/>
              </a:solidFill>
              <a:latin typeface="Bahnschrift" panose="020B0502040204020203" pitchFamily="34" charset="0"/>
            </a:endParaRPr>
          </a:p>
        </p:txBody>
      </p:sp>
      <p:sp>
        <p:nvSpPr>
          <p:cNvPr id="42" name="Rettangolo 41"/>
          <p:cNvSpPr/>
          <p:nvPr/>
        </p:nvSpPr>
        <p:spPr>
          <a:xfrm>
            <a:off x="10745081" y="1793569"/>
            <a:ext cx="454142" cy="1134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42"/>
          <p:cNvSpPr/>
          <p:nvPr/>
        </p:nvSpPr>
        <p:spPr>
          <a:xfrm>
            <a:off x="10745081" y="2209106"/>
            <a:ext cx="454142" cy="11348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CasellaDiTesto 43"/>
          <p:cNvSpPr txBox="1"/>
          <p:nvPr/>
        </p:nvSpPr>
        <p:spPr>
          <a:xfrm>
            <a:off x="10673120" y="2328593"/>
            <a:ext cx="4346728" cy="230832"/>
          </a:xfrm>
          <a:prstGeom prst="rect">
            <a:avLst/>
          </a:prstGeom>
          <a:noFill/>
        </p:spPr>
        <p:txBody>
          <a:bodyPr wrap="square" rtlCol="0">
            <a:spAutoFit/>
          </a:bodyPr>
          <a:lstStyle/>
          <a:p>
            <a:pPr algn="just"/>
            <a:r>
              <a:rPr lang="it-IT" sz="900" dirty="0" smtClean="0">
                <a:latin typeface="Bahnschrift" panose="020B0502040204020203" pitchFamily="34" charset="0"/>
              </a:rPr>
              <a:t>PRIORITA’ 2</a:t>
            </a:r>
          </a:p>
        </p:txBody>
      </p:sp>
      <p:pic>
        <p:nvPicPr>
          <p:cNvPr id="59" name="Immagine 58"/>
          <p:cNvPicPr>
            <a:picLocks noChangeAspect="1"/>
          </p:cNvPicPr>
          <p:nvPr/>
        </p:nvPicPr>
        <p:blipFill rotWithShape="1">
          <a:blip r:embed="rId5" cstate="screen">
            <a:extLst>
              <a:ext uri="{28A0092B-C50C-407E-A947-70E740481C1C}">
                <a14:useLocalDpi xmlns:a14="http://schemas.microsoft.com/office/drawing/2010/main" val="0"/>
              </a:ext>
            </a:extLst>
          </a:blip>
          <a:srcRect l="42423" r="4599" b="7494"/>
          <a:stretch/>
        </p:blipFill>
        <p:spPr>
          <a:xfrm>
            <a:off x="10066595" y="3238996"/>
            <a:ext cx="1985292" cy="3466604"/>
          </a:xfrm>
          <a:prstGeom prst="rect">
            <a:avLst/>
          </a:prstGeom>
        </p:spPr>
      </p:pic>
      <p:pic>
        <p:nvPicPr>
          <p:cNvPr id="61" name="Immagine 60"/>
          <p:cNvPicPr>
            <a:picLocks noChangeAspect="1"/>
          </p:cNvPicPr>
          <p:nvPr/>
        </p:nvPicPr>
        <p:blipFill rotWithShape="1">
          <a:blip r:embed="rId6" cstate="screen">
            <a:extLst>
              <a:ext uri="{28A0092B-C50C-407E-A947-70E740481C1C}">
                <a14:useLocalDpi xmlns:a14="http://schemas.microsoft.com/office/drawing/2010/main" val="0"/>
              </a:ext>
            </a:extLst>
          </a:blip>
          <a:srcRect l="5356" t="31913" r="6063"/>
          <a:stretch/>
        </p:blipFill>
        <p:spPr>
          <a:xfrm>
            <a:off x="10066595" y="3232808"/>
            <a:ext cx="1985292" cy="1525936"/>
          </a:xfrm>
          <a:prstGeom prst="rect">
            <a:avLst/>
          </a:prstGeom>
        </p:spPr>
      </p:pic>
      <p:sp>
        <p:nvSpPr>
          <p:cNvPr id="26" name="Rettangolo 25"/>
          <p:cNvSpPr/>
          <p:nvPr/>
        </p:nvSpPr>
        <p:spPr>
          <a:xfrm>
            <a:off x="797432" y="144676"/>
            <a:ext cx="5875617" cy="903939"/>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MANUTENZIONE STRAORDINARIA STRADE CIMITERIALI – AQ 2025-2026-2027</a:t>
            </a:r>
            <a:endParaRPr lang="it-IT" sz="2000" dirty="0">
              <a:solidFill>
                <a:schemeClr val="bg1"/>
              </a:solidFill>
            </a:endParaRPr>
          </a:p>
        </p:txBody>
      </p:sp>
      <p:sp>
        <p:nvSpPr>
          <p:cNvPr id="20" name="Rettangolo 19"/>
          <p:cNvSpPr/>
          <p:nvPr/>
        </p:nvSpPr>
        <p:spPr>
          <a:xfrm>
            <a:off x="171067" y="227276"/>
            <a:ext cx="447558"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9</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5450144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469900" y="3161994"/>
            <a:ext cx="11353800" cy="64246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3158128"/>
            <a:ext cx="11056690" cy="646331"/>
          </a:xfrm>
          <a:prstGeom prst="rect">
            <a:avLst/>
          </a:prstGeom>
          <a:noFill/>
        </p:spPr>
        <p:txBody>
          <a:bodyPr wrap="square" rtlCol="0">
            <a:spAutoFit/>
          </a:bodyPr>
          <a:lstStyle/>
          <a:p>
            <a:pPr algn="ctr"/>
            <a:r>
              <a:rPr lang="it-IT" sz="36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EDILIZIA PUBBLICA E SOCIALE</a:t>
            </a:r>
          </a:p>
        </p:txBody>
      </p:sp>
    </p:spTree>
    <p:extLst>
      <p:ext uri="{BB962C8B-B14F-4D97-AF65-F5344CB8AC3E}">
        <p14:creationId xmlns:p14="http://schemas.microsoft.com/office/powerpoint/2010/main" val="3117999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36956" y="1410596"/>
            <a:ext cx="5949578" cy="3600986"/>
          </a:xfrm>
          <a:prstGeom prst="rect">
            <a:avLst/>
          </a:prstGeom>
          <a:noFill/>
        </p:spPr>
        <p:txBody>
          <a:bodyPr wrap="square" rtlCol="0">
            <a:spAutoFit/>
          </a:bodyPr>
          <a:lstStyle/>
          <a:p>
            <a:pPr algn="ctr"/>
            <a:endParaRPr lang="it-IT" sz="1000" b="1" dirty="0" smtClean="0">
              <a:solidFill>
                <a:srgbClr val="007AF5"/>
              </a:solidFill>
              <a:latin typeface="Arial1"/>
            </a:endParaRPr>
          </a:p>
          <a:p>
            <a:pPr algn="just"/>
            <a:r>
              <a:rPr lang="it-IT" sz="1400" dirty="0" smtClean="0">
                <a:solidFill>
                  <a:srgbClr val="000000"/>
                </a:solidFill>
                <a:latin typeface="Arial1"/>
              </a:rPr>
              <a:t>L’immobile di piazza Medaglie d’oro è stato interessato da lavori di miglioramento sismico e manutenzione straordinaria finanziati dai bandi PNRR</a:t>
            </a:r>
            <a:r>
              <a:rPr lang="it-IT" sz="1400" dirty="0" smtClean="0">
                <a:latin typeface="Arial1"/>
              </a:rPr>
              <a:t> </a:t>
            </a:r>
            <a:r>
              <a:rPr lang="it-IT" sz="1400" dirty="0">
                <a:latin typeface="Arial1"/>
              </a:rPr>
              <a:t>Missione 5 “inclusione e coesione”, Componente 2 “infrastrutture sociali, famiglie, comunità e terzo settore, </a:t>
            </a:r>
            <a:r>
              <a:rPr lang="it-IT" sz="1400" dirty="0" err="1">
                <a:latin typeface="Arial1"/>
              </a:rPr>
              <a:t>Sottocomponente</a:t>
            </a:r>
            <a:r>
              <a:rPr lang="it-IT" sz="1400" dirty="0">
                <a:latin typeface="Arial1"/>
              </a:rPr>
              <a:t> 1 “servizi sociali, disabilità, marginalità sociale”, </a:t>
            </a:r>
            <a:r>
              <a:rPr lang="it-IT" sz="1400" dirty="0" smtClean="0">
                <a:latin typeface="Arial1"/>
              </a:rPr>
              <a:t>Investimento </a:t>
            </a:r>
            <a:r>
              <a:rPr lang="it-IT" sz="1400" dirty="0">
                <a:latin typeface="Arial1"/>
              </a:rPr>
              <a:t>1.2 – </a:t>
            </a:r>
            <a:r>
              <a:rPr lang="it-IT" sz="1400" b="1" dirty="0" smtClean="0">
                <a:latin typeface="Arial1"/>
              </a:rPr>
              <a:t>Percorsi </a:t>
            </a:r>
            <a:r>
              <a:rPr lang="it-IT" sz="1400" b="1" dirty="0">
                <a:latin typeface="Arial1"/>
              </a:rPr>
              <a:t>di autonomia per persone con </a:t>
            </a:r>
            <a:r>
              <a:rPr lang="it-IT" sz="1400" b="1" dirty="0" smtClean="0">
                <a:latin typeface="Arial1"/>
              </a:rPr>
              <a:t>disabilità </a:t>
            </a:r>
            <a:r>
              <a:rPr lang="it-IT" sz="1400" dirty="0" smtClean="0">
                <a:latin typeface="Arial1"/>
              </a:rPr>
              <a:t>e </a:t>
            </a:r>
            <a:r>
              <a:rPr lang="it-IT" sz="1400" dirty="0">
                <a:latin typeface="Arial1"/>
              </a:rPr>
              <a:t>Investimento </a:t>
            </a:r>
            <a:r>
              <a:rPr lang="it-IT" sz="1400" dirty="0" smtClean="0">
                <a:latin typeface="Arial1"/>
              </a:rPr>
              <a:t>1.3.2 – </a:t>
            </a:r>
            <a:r>
              <a:rPr lang="it-IT" sz="1400" b="1" dirty="0" smtClean="0">
                <a:latin typeface="Arial1"/>
              </a:rPr>
              <a:t>Stazione posta</a:t>
            </a:r>
            <a:r>
              <a:rPr lang="it-IT" sz="1400" dirty="0" smtClean="0">
                <a:latin typeface="Arial1"/>
              </a:rPr>
              <a:t>, che hanno visto la trasformazione dei locali del piano primo dello stabile in una struttura destinata al </a:t>
            </a:r>
            <a:r>
              <a:rPr lang="it-IT" sz="1400" dirty="0" err="1" smtClean="0">
                <a:latin typeface="Arial1"/>
              </a:rPr>
              <a:t>cohousing</a:t>
            </a:r>
            <a:r>
              <a:rPr lang="it-IT" sz="1400" dirty="0" smtClean="0">
                <a:latin typeface="Arial1"/>
              </a:rPr>
              <a:t> e avviamento al lavoro da remoto per persone con disabilità motorie e sensoriali, mentre al piano terra sono state collocate funzioni di servizio per le persone senza fissa dimora. Sono attualmente in corso di progettazione </a:t>
            </a:r>
            <a:r>
              <a:rPr lang="it-IT" sz="1400" dirty="0" smtClean="0">
                <a:latin typeface="Arial1"/>
              </a:rPr>
              <a:t>dei lavori </a:t>
            </a:r>
            <a:r>
              <a:rPr lang="it-IT" sz="1400" dirty="0" smtClean="0">
                <a:latin typeface="Arial1"/>
              </a:rPr>
              <a:t>di completamento relativi all’impermeabilizzazione delle coperture, all’installazione di un impianto fotovoltaico, all’implementazione della rete dati da realizzare con le economie maturate in fase di realizzazione. </a:t>
            </a:r>
            <a:endParaRPr lang="it-IT" sz="1400" dirty="0">
              <a:latin typeface="Arial1"/>
            </a:endParaRPr>
          </a:p>
          <a:p>
            <a:pPr algn="just"/>
            <a:endParaRPr lang="it-IT" sz="1400" dirty="0" smtClean="0">
              <a:solidFill>
                <a:srgbClr val="000000"/>
              </a:solidFill>
              <a:latin typeface="Arial1"/>
            </a:endParaRPr>
          </a:p>
          <a:p>
            <a:pPr algn="just"/>
            <a:endParaRPr lang="it-IT" sz="800" b="1" dirty="0">
              <a:solidFill>
                <a:srgbClr val="000000"/>
              </a:solidFill>
              <a:latin typeface="Arial1"/>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65839" y="4648433"/>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Piazza Medaglie d’oro</a:t>
            </a:r>
            <a:endParaRPr lang="it-IT" sz="1600" b="1" dirty="0">
              <a:solidFill>
                <a:srgbClr val="007BFA"/>
              </a:solidFill>
              <a:latin typeface="Bahnschrift" panose="020B0502040204020203" pitchFamily="34" charset="0"/>
            </a:endParaRP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€ 140.000,00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€ 95.000,00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PNRR (economie)</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a:t>
            </a:r>
            <a:r>
              <a:rPr lang="it-IT" sz="1600" dirty="0" smtClean="0">
                <a:solidFill>
                  <a:srgbClr val="000000"/>
                </a:solidFill>
                <a:latin typeface="Bahnschrift" panose="020B0502040204020203" pitchFamily="34" charset="0"/>
              </a:rPr>
              <a:t>: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progettazione </a:t>
            </a:r>
            <a:endParaRPr lang="it-IT" sz="1600" dirty="0" smtClean="0">
              <a:solidFill>
                <a:srgbClr val="FF0000"/>
              </a:solidFill>
              <a:latin typeface="Bahnschrift" panose="020B0502040204020203" pitchFamily="34" charset="0"/>
            </a:endParaRPr>
          </a:p>
        </p:txBody>
      </p:sp>
      <p:sp>
        <p:nvSpPr>
          <p:cNvPr id="11" name="CasellaDiTesto 10"/>
          <p:cNvSpPr txBox="1"/>
          <p:nvPr/>
        </p:nvSpPr>
        <p:spPr>
          <a:xfrm>
            <a:off x="9214320" y="6051110"/>
            <a:ext cx="4455645" cy="523220"/>
          </a:xfrm>
          <a:prstGeom prst="rect">
            <a:avLst/>
          </a:prstGeom>
          <a:noFill/>
        </p:spPr>
        <p:txBody>
          <a:bodyPr wrap="square" rtlCol="0">
            <a:spAutoFit/>
          </a:bodyPr>
          <a:lstStyle/>
          <a:p>
            <a:pPr algn="ctr"/>
            <a:r>
              <a:rPr lang="it-IT" sz="1400" dirty="0" smtClean="0">
                <a:latin typeface="Bahnschrift" panose="020B0502040204020203" pitchFamily="34" charset="0"/>
              </a:rPr>
              <a:t>Pianta</a:t>
            </a:r>
          </a:p>
          <a:p>
            <a:pPr algn="ctr"/>
            <a:r>
              <a:rPr lang="it-IT" sz="1400" dirty="0" smtClean="0">
                <a:latin typeface="Bahnschrift" panose="020B0502040204020203" pitchFamily="34" charset="0"/>
              </a:rPr>
              <a:t> </a:t>
            </a:r>
            <a:r>
              <a:rPr lang="it-IT" sz="1400" dirty="0">
                <a:latin typeface="Bahnschrift" panose="020B0502040204020203" pitchFamily="34" charset="0"/>
              </a:rPr>
              <a:t>p</a:t>
            </a:r>
            <a:r>
              <a:rPr lang="it-IT" sz="1400" dirty="0" smtClean="0">
                <a:latin typeface="Bahnschrift" panose="020B0502040204020203" pitchFamily="34" charset="0"/>
              </a:rPr>
              <a:t>iano terra</a:t>
            </a:r>
            <a:endParaRPr lang="it-IT" sz="1400" dirty="0">
              <a:latin typeface="Bahnschrift" panose="020B0502040204020203" pitchFamily="34" charset="0"/>
            </a:endParaRPr>
          </a:p>
        </p:txBody>
      </p:sp>
      <p:sp>
        <p:nvSpPr>
          <p:cNvPr id="15" name="Rettangolo 14"/>
          <p:cNvSpPr/>
          <p:nvPr/>
        </p:nvSpPr>
        <p:spPr>
          <a:xfrm>
            <a:off x="782230" y="158970"/>
            <a:ext cx="5836684" cy="1277944"/>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PNRR – PIAZZA MEDAGLIE D’ORO</a:t>
            </a:r>
          </a:p>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LAVORI DI COMPLETAMENTO</a:t>
            </a:r>
            <a:endParaRPr lang="it-IT" sz="2500" dirty="0">
              <a:solidFill>
                <a:schemeClr val="bg1"/>
              </a:solidFill>
            </a:endParaRPr>
          </a:p>
        </p:txBody>
      </p:sp>
      <p:pic>
        <p:nvPicPr>
          <p:cNvPr id="5" name="Immagine 4"/>
          <p:cNvPicPr>
            <a:picLocks noChangeAspect="1"/>
          </p:cNvPicPr>
          <p:nvPr/>
        </p:nvPicPr>
        <p:blipFill>
          <a:blip r:embed="rId3"/>
          <a:stretch>
            <a:fillRect/>
          </a:stretch>
        </p:blipFill>
        <p:spPr>
          <a:xfrm>
            <a:off x="8308658" y="158970"/>
            <a:ext cx="3751059" cy="2504258"/>
          </a:xfrm>
          <a:prstGeom prst="rect">
            <a:avLst/>
          </a:prstGeom>
        </p:spPr>
      </p:pic>
      <p:pic>
        <p:nvPicPr>
          <p:cNvPr id="6" name="Immagine 5"/>
          <p:cNvPicPr>
            <a:picLocks noChangeAspect="1"/>
          </p:cNvPicPr>
          <p:nvPr/>
        </p:nvPicPr>
        <p:blipFill>
          <a:blip r:embed="rId4"/>
          <a:stretch>
            <a:fillRect/>
          </a:stretch>
        </p:blipFill>
        <p:spPr>
          <a:xfrm>
            <a:off x="6896267" y="2705777"/>
            <a:ext cx="3876182" cy="4074396"/>
          </a:xfrm>
          <a:prstGeom prst="rect">
            <a:avLst/>
          </a:prstGeom>
        </p:spPr>
      </p:pic>
      <p:sp>
        <p:nvSpPr>
          <p:cNvPr id="13" name="Rettangolo 12"/>
          <p:cNvSpPr/>
          <p:nvPr/>
        </p:nvSpPr>
        <p:spPr>
          <a:xfrm>
            <a:off x="6896267" y="158970"/>
            <a:ext cx="1916407" cy="738664"/>
          </a:xfrm>
          <a:prstGeom prst="rect">
            <a:avLst/>
          </a:prstGeom>
        </p:spPr>
        <p:txBody>
          <a:bodyPr wrap="square">
            <a:spAutoFit/>
          </a:bodyPr>
          <a:lstStyle/>
          <a:p>
            <a:r>
              <a:rPr lang="it-IT" sz="1400" dirty="0" smtClean="0"/>
              <a:t>Il fabbricato </a:t>
            </a:r>
          </a:p>
          <a:p>
            <a:r>
              <a:rPr lang="it-IT" sz="1400" dirty="0"/>
              <a:t>o</a:t>
            </a:r>
            <a:r>
              <a:rPr lang="it-IT" sz="1400" dirty="0" smtClean="0"/>
              <a:t>ggetto di </a:t>
            </a:r>
          </a:p>
          <a:p>
            <a:r>
              <a:rPr lang="it-IT" sz="1400" dirty="0" smtClean="0"/>
              <a:t>intervento</a:t>
            </a:r>
            <a:endParaRPr lang="it-IT" sz="1400" dirty="0"/>
          </a:p>
        </p:txBody>
      </p:sp>
      <p:sp>
        <p:nvSpPr>
          <p:cNvPr id="12" name="Rettangolo 11"/>
          <p:cNvSpPr/>
          <p:nvPr/>
        </p:nvSpPr>
        <p:spPr>
          <a:xfrm>
            <a:off x="54692" y="227276"/>
            <a:ext cx="638316"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10</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392990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25783" y="1542184"/>
            <a:ext cx="5949578" cy="3046988"/>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1400" dirty="0" smtClean="0"/>
              <a:t>Con </a:t>
            </a:r>
            <a:r>
              <a:rPr lang="it-IT" sz="1400" dirty="0"/>
              <a:t>delibera di </a:t>
            </a:r>
            <a:r>
              <a:rPr lang="it-IT" sz="1400" dirty="0" smtClean="0"/>
              <a:t>Giunta comunale n. 896 </a:t>
            </a:r>
            <a:r>
              <a:rPr lang="it-IT" sz="1400" dirty="0"/>
              <a:t>del 12/12/24 è stato approvato il progetto di fattibilità tecnico economica a cui è seguita l'approvazione del progetto esecutivo con </a:t>
            </a:r>
            <a:r>
              <a:rPr lang="it-IT" sz="1400" dirty="0" smtClean="0"/>
              <a:t>Determina dirigenziale n. </a:t>
            </a:r>
            <a:r>
              <a:rPr lang="it-IT" sz="1400" dirty="0"/>
              <a:t>3548 del 20/12/24. </a:t>
            </a:r>
            <a:endParaRPr lang="it-IT" sz="1400" dirty="0" smtClean="0"/>
          </a:p>
          <a:p>
            <a:pPr algn="just"/>
            <a:r>
              <a:rPr lang="it-IT" sz="1400" dirty="0" smtClean="0"/>
              <a:t>Con Determina dirigenziale n. 360 </a:t>
            </a:r>
            <a:r>
              <a:rPr lang="it-IT" sz="1400" dirty="0"/>
              <a:t>del 17/02/25 si è proceduto all'aggiudicazione dei </a:t>
            </a:r>
            <a:r>
              <a:rPr lang="it-IT" sz="1400" dirty="0" smtClean="0"/>
              <a:t>lavori, </a:t>
            </a:r>
            <a:r>
              <a:rPr lang="it-IT" sz="1400" dirty="0"/>
              <a:t>che prevedono la demolizione dell'ex fabbricato scolastico </a:t>
            </a:r>
            <a:r>
              <a:rPr lang="it-IT" sz="1400" dirty="0" smtClean="0"/>
              <a:t>Cinzio </a:t>
            </a:r>
            <a:r>
              <a:rPr lang="it-IT" sz="1400" dirty="0" err="1" smtClean="0"/>
              <a:t>Benincasa</a:t>
            </a:r>
            <a:r>
              <a:rPr lang="it-IT" sz="1400" dirty="0" smtClean="0"/>
              <a:t> e </a:t>
            </a:r>
            <a:r>
              <a:rPr lang="it-IT" sz="1400" dirty="0"/>
              <a:t>la realizzazione al suo posto di un'area verde </a:t>
            </a:r>
            <a:r>
              <a:rPr lang="it-IT" sz="1400" dirty="0" smtClean="0"/>
              <a:t>pubblica, </a:t>
            </a:r>
            <a:r>
              <a:rPr lang="it-IT" sz="1400" dirty="0"/>
              <a:t>tramite la </a:t>
            </a:r>
            <a:r>
              <a:rPr lang="it-IT" sz="1400" dirty="0" err="1"/>
              <a:t>riprofilatura</a:t>
            </a:r>
            <a:r>
              <a:rPr lang="it-IT" sz="1400" dirty="0"/>
              <a:t> del versante con </a:t>
            </a:r>
            <a:r>
              <a:rPr lang="it-IT" sz="1400" dirty="0" smtClean="0"/>
              <a:t>l’utilizzo di terre </a:t>
            </a:r>
            <a:r>
              <a:rPr lang="it-IT" sz="1400" dirty="0" smtClean="0"/>
              <a:t>armate. </a:t>
            </a:r>
            <a:endParaRPr lang="it-IT" sz="1400" dirty="0" smtClean="0"/>
          </a:p>
          <a:p>
            <a:pPr algn="just"/>
            <a:r>
              <a:rPr lang="it-IT" sz="1400" dirty="0" smtClean="0"/>
              <a:t>I </a:t>
            </a:r>
            <a:r>
              <a:rPr lang="it-IT" sz="1400" dirty="0"/>
              <a:t>lavori sono </a:t>
            </a:r>
            <a:r>
              <a:rPr lang="it-IT" sz="1400" dirty="0" smtClean="0"/>
              <a:t>attualmente in </a:t>
            </a:r>
            <a:r>
              <a:rPr lang="it-IT" sz="1400" dirty="0"/>
              <a:t>corso di </a:t>
            </a:r>
            <a:r>
              <a:rPr lang="it-IT" sz="1400" dirty="0" smtClean="0"/>
              <a:t>esecuzione nella parte che riguarda le attività di competenza di Enel Distribuzione, che deve effettuare lo spostamento della cabina elettrica di media tensione che alimenta le utenze del quartiere, attualmente collocata all’interno del fabbricato da demolire, nel nuovo manufatto realizzato nel parcheggio adiacente, dove si è provveduto a spostare anche la centralina </a:t>
            </a:r>
            <a:r>
              <a:rPr lang="it-IT" sz="1400" dirty="0" err="1" smtClean="0"/>
              <a:t>Arpam</a:t>
            </a:r>
            <a:r>
              <a:rPr lang="it-IT" sz="1400" dirty="0" smtClean="0"/>
              <a:t> per la misurazione delle polveri sottili</a:t>
            </a:r>
            <a:endParaRPr lang="it-IT" sz="1400" dirty="0"/>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82230" y="4743060"/>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VIA FLAMINIA 52</a:t>
            </a:r>
            <a:endParaRPr lang="it-IT" sz="1600" b="1" dirty="0">
              <a:solidFill>
                <a:srgbClr val="007BFA"/>
              </a:solidFill>
              <a:latin typeface="Bahnschrift" panose="020B0502040204020203" pitchFamily="34" charset="0"/>
            </a:endParaRP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€ 990.000,00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€ 686.285,43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Fondi Frana</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a:t>
            </a:r>
            <a:r>
              <a:rPr lang="it-IT" sz="1600" dirty="0" smtClean="0">
                <a:solidFill>
                  <a:srgbClr val="000000"/>
                </a:solidFill>
                <a:latin typeface="Bahnschrift" panose="020B0502040204020203" pitchFamily="34" charset="0"/>
              </a:rPr>
              <a:t>: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esecuzione</a:t>
            </a:r>
            <a:endParaRPr lang="it-IT" sz="1600" dirty="0" smtClean="0">
              <a:solidFill>
                <a:srgbClr val="FF0000"/>
              </a:solidFill>
              <a:latin typeface="Bahnschrift" panose="020B0502040204020203" pitchFamily="34" charset="0"/>
            </a:endParaRPr>
          </a:p>
        </p:txBody>
      </p:sp>
      <p:sp>
        <p:nvSpPr>
          <p:cNvPr id="11" name="CasellaDiTesto 10"/>
          <p:cNvSpPr txBox="1"/>
          <p:nvPr/>
        </p:nvSpPr>
        <p:spPr>
          <a:xfrm>
            <a:off x="7312681" y="6394643"/>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Stato futuro</a:t>
            </a:r>
            <a:endParaRPr lang="it-IT" sz="1400" dirty="0">
              <a:latin typeface="Bahnschrift" panose="020B0502040204020203" pitchFamily="34" charset="0"/>
            </a:endParaRPr>
          </a:p>
        </p:txBody>
      </p:sp>
      <p:sp>
        <p:nvSpPr>
          <p:cNvPr id="12" name="CasellaDiTesto 11"/>
          <p:cNvSpPr txBox="1"/>
          <p:nvPr/>
        </p:nvSpPr>
        <p:spPr>
          <a:xfrm>
            <a:off x="7208649" y="2935225"/>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Area di intervento</a:t>
            </a:r>
            <a:endParaRPr lang="it-IT" sz="1400" dirty="0">
              <a:latin typeface="Bahnschrift" panose="020B0502040204020203" pitchFamily="34" charset="0"/>
            </a:endParaRPr>
          </a:p>
        </p:txBody>
      </p:sp>
      <p:sp>
        <p:nvSpPr>
          <p:cNvPr id="15" name="Rettangolo 14"/>
          <p:cNvSpPr/>
          <p:nvPr/>
        </p:nvSpPr>
        <p:spPr>
          <a:xfrm>
            <a:off x="782230" y="158970"/>
            <a:ext cx="5836684" cy="1552384"/>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solidFill>
                  <a:schemeClr val="bg1"/>
                </a:solidFill>
                <a:effectLst>
                  <a:outerShdw blurRad="38100" dist="38100" dir="2700000" algn="tl">
                    <a:srgbClr val="000000">
                      <a:alpha val="43137"/>
                    </a:srgbClr>
                  </a:outerShdw>
                </a:effectLst>
                <a:latin typeface="Bahnschrift SemiBold" panose="020B0502040204020203" pitchFamily="34" charset="0"/>
              </a:rPr>
              <a:t>DEMOLIZIONE </a:t>
            </a:r>
          </a:p>
          <a:p>
            <a:pPr algn="ctr"/>
            <a:r>
              <a:rPr lang="it-IT" sz="2500" dirty="0">
                <a:solidFill>
                  <a:schemeClr val="bg1"/>
                </a:solidFill>
                <a:effectLst>
                  <a:outerShdw blurRad="38100" dist="38100" dir="2700000" algn="tl">
                    <a:srgbClr val="000000">
                      <a:alpha val="43137"/>
                    </a:srgbClr>
                  </a:outerShdw>
                </a:effectLst>
                <a:latin typeface="Bahnschrift SemiBold" panose="020B0502040204020203" pitchFamily="34" charset="0"/>
              </a:rPr>
              <a:t>EX SCUOLA CINZIO BENINCASA </a:t>
            </a:r>
          </a:p>
          <a:p>
            <a:pPr algn="ctr"/>
            <a:r>
              <a:rPr lang="it-IT" sz="2500" dirty="0">
                <a:solidFill>
                  <a:schemeClr val="bg1"/>
                </a:solidFill>
                <a:effectLst>
                  <a:outerShdw blurRad="38100" dist="38100" dir="2700000" algn="tl">
                    <a:srgbClr val="000000">
                      <a:alpha val="43137"/>
                    </a:srgbClr>
                  </a:outerShdw>
                </a:effectLst>
                <a:latin typeface="Bahnschrift SemiBold" panose="020B0502040204020203" pitchFamily="34" charset="0"/>
              </a:rPr>
              <a:t>E RIPROFILATIRA DEL VERSANTE  </a:t>
            </a:r>
            <a:endParaRPr lang="it-IT" sz="2500" dirty="0">
              <a:solidFill>
                <a:schemeClr val="bg1"/>
              </a:solidFill>
            </a:endParaRPr>
          </a:p>
        </p:txBody>
      </p:sp>
      <p:pic>
        <p:nvPicPr>
          <p:cNvPr id="6" name="Immagine 5"/>
          <p:cNvPicPr>
            <a:picLocks noChangeAspect="1"/>
          </p:cNvPicPr>
          <p:nvPr/>
        </p:nvPicPr>
        <p:blipFill>
          <a:blip r:embed="rId3"/>
          <a:stretch>
            <a:fillRect/>
          </a:stretch>
        </p:blipFill>
        <p:spPr>
          <a:xfrm>
            <a:off x="7000874" y="128586"/>
            <a:ext cx="4850661" cy="2885559"/>
          </a:xfrm>
          <a:prstGeom prst="rect">
            <a:avLst/>
          </a:prstGeom>
        </p:spPr>
      </p:pic>
      <p:pic>
        <p:nvPicPr>
          <p:cNvPr id="16" name="Immagine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00874" y="3324877"/>
            <a:ext cx="4871197" cy="3111234"/>
          </a:xfrm>
          <a:prstGeom prst="rect">
            <a:avLst/>
          </a:prstGeom>
        </p:spPr>
      </p:pic>
      <p:sp>
        <p:nvSpPr>
          <p:cNvPr id="17" name="Ovale 16"/>
          <p:cNvSpPr/>
          <p:nvPr/>
        </p:nvSpPr>
        <p:spPr>
          <a:xfrm>
            <a:off x="8543925" y="666750"/>
            <a:ext cx="1314450" cy="132371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104567" y="227276"/>
            <a:ext cx="524503"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11</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541099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25783" y="1542184"/>
            <a:ext cx="5949578" cy="2831544"/>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1400" dirty="0">
                <a:solidFill>
                  <a:srgbClr val="000000"/>
                </a:solidFill>
                <a:latin typeface="Arial1"/>
              </a:rPr>
              <a:t>L'intervento è attualmente in corso di progettazione e </a:t>
            </a:r>
            <a:r>
              <a:rPr lang="it-IT" sz="1400" dirty="0" err="1">
                <a:solidFill>
                  <a:srgbClr val="000000"/>
                </a:solidFill>
                <a:latin typeface="Arial1"/>
              </a:rPr>
              <a:t>prevederà</a:t>
            </a:r>
            <a:r>
              <a:rPr lang="it-IT" sz="1400" dirty="0">
                <a:solidFill>
                  <a:srgbClr val="000000"/>
                </a:solidFill>
                <a:latin typeface="Arial1"/>
              </a:rPr>
              <a:t> interventi di </a:t>
            </a:r>
            <a:r>
              <a:rPr lang="it-IT" sz="1400" dirty="0" smtClean="0">
                <a:solidFill>
                  <a:srgbClr val="000000"/>
                </a:solidFill>
                <a:latin typeface="Arial1"/>
              </a:rPr>
              <a:t>manutenzione </a:t>
            </a:r>
            <a:r>
              <a:rPr lang="it-IT" sz="1400" dirty="0">
                <a:solidFill>
                  <a:srgbClr val="000000"/>
                </a:solidFill>
                <a:latin typeface="Arial1"/>
              </a:rPr>
              <a:t>straordinaria </a:t>
            </a:r>
            <a:r>
              <a:rPr lang="it-IT" sz="1400" dirty="0" smtClean="0">
                <a:solidFill>
                  <a:srgbClr val="000000"/>
                </a:solidFill>
                <a:latin typeface="Arial1"/>
              </a:rPr>
              <a:t>da effettuarsi  sui </a:t>
            </a:r>
            <a:r>
              <a:rPr lang="it-IT" sz="1400" dirty="0">
                <a:solidFill>
                  <a:srgbClr val="000000"/>
                </a:solidFill>
                <a:latin typeface="Arial1"/>
              </a:rPr>
              <a:t>teatri cittadini al fine di mantenerne l'efficienza e </a:t>
            </a:r>
            <a:r>
              <a:rPr lang="it-IT" sz="1400" dirty="0" smtClean="0">
                <a:solidFill>
                  <a:srgbClr val="000000"/>
                </a:solidFill>
                <a:latin typeface="Arial1"/>
              </a:rPr>
              <a:t>l'adeguamento </a:t>
            </a:r>
            <a:r>
              <a:rPr lang="it-IT" sz="1400" dirty="0">
                <a:solidFill>
                  <a:srgbClr val="000000"/>
                </a:solidFill>
                <a:latin typeface="Arial1"/>
              </a:rPr>
              <a:t>alle normative di settore. </a:t>
            </a:r>
            <a:r>
              <a:rPr lang="it-IT" sz="1400" dirty="0" smtClean="0">
                <a:solidFill>
                  <a:srgbClr val="000000"/>
                </a:solidFill>
                <a:latin typeface="Arial1"/>
              </a:rPr>
              <a:t>In </a:t>
            </a:r>
            <a:r>
              <a:rPr lang="it-IT" sz="1400" dirty="0">
                <a:solidFill>
                  <a:srgbClr val="000000"/>
                </a:solidFill>
                <a:latin typeface="Arial1"/>
              </a:rPr>
              <a:t>modo particolare gli interventi previsti sono: </a:t>
            </a:r>
            <a:endParaRPr lang="it-IT" sz="1400" dirty="0" smtClean="0">
              <a:solidFill>
                <a:srgbClr val="000000"/>
              </a:solidFill>
              <a:latin typeface="Arial1"/>
            </a:endParaRPr>
          </a:p>
          <a:p>
            <a:pPr algn="just"/>
            <a:r>
              <a:rPr lang="it-IT" sz="1400" dirty="0" smtClean="0">
                <a:solidFill>
                  <a:srgbClr val="000000"/>
                </a:solidFill>
                <a:latin typeface="Arial1"/>
              </a:rPr>
              <a:t>TEATRO </a:t>
            </a:r>
            <a:r>
              <a:rPr lang="it-IT" sz="1400" dirty="0">
                <a:solidFill>
                  <a:srgbClr val="000000"/>
                </a:solidFill>
                <a:latin typeface="Arial1"/>
              </a:rPr>
              <a:t>DELLE MUSE: adeguamento </a:t>
            </a:r>
            <a:r>
              <a:rPr lang="it-IT" sz="1400" dirty="0" smtClean="0">
                <a:solidFill>
                  <a:srgbClr val="000000"/>
                </a:solidFill>
                <a:latin typeface="Arial1"/>
              </a:rPr>
              <a:t>del sistema di rilevazione </a:t>
            </a:r>
            <a:r>
              <a:rPr lang="it-IT" sz="1400" dirty="0">
                <a:solidFill>
                  <a:srgbClr val="000000"/>
                </a:solidFill>
                <a:latin typeface="Arial1"/>
              </a:rPr>
              <a:t>incendi, adeguamento </a:t>
            </a:r>
            <a:r>
              <a:rPr lang="it-IT" sz="1400" dirty="0" smtClean="0">
                <a:solidFill>
                  <a:srgbClr val="000000"/>
                </a:solidFill>
                <a:latin typeface="Arial1"/>
              </a:rPr>
              <a:t>dell’ impianto </a:t>
            </a:r>
            <a:r>
              <a:rPr lang="it-IT" sz="1400" dirty="0">
                <a:solidFill>
                  <a:srgbClr val="000000"/>
                </a:solidFill>
                <a:latin typeface="Arial1"/>
              </a:rPr>
              <a:t>di spegnimento ad </a:t>
            </a:r>
            <a:r>
              <a:rPr lang="it-IT" sz="1400" dirty="0" smtClean="0">
                <a:solidFill>
                  <a:srgbClr val="000000"/>
                </a:solidFill>
                <a:latin typeface="Arial1"/>
              </a:rPr>
              <a:t>argon, sostituzione dell’addolcitore </a:t>
            </a:r>
            <a:r>
              <a:rPr lang="it-IT" sz="1400" dirty="0">
                <a:solidFill>
                  <a:srgbClr val="000000"/>
                </a:solidFill>
                <a:latin typeface="Arial1"/>
              </a:rPr>
              <a:t>acqua, adeguamento </a:t>
            </a:r>
            <a:r>
              <a:rPr lang="it-IT" sz="1400" dirty="0" smtClean="0">
                <a:solidFill>
                  <a:srgbClr val="000000"/>
                </a:solidFill>
                <a:latin typeface="Arial1"/>
              </a:rPr>
              <a:t>dell’impianto </a:t>
            </a:r>
            <a:r>
              <a:rPr lang="it-IT" sz="1400" dirty="0">
                <a:solidFill>
                  <a:srgbClr val="000000"/>
                </a:solidFill>
                <a:latin typeface="Arial1"/>
              </a:rPr>
              <a:t>di illuminazione esterno, adeguamento </a:t>
            </a:r>
            <a:r>
              <a:rPr lang="it-IT" sz="1400" dirty="0" smtClean="0">
                <a:solidFill>
                  <a:srgbClr val="000000"/>
                </a:solidFill>
                <a:latin typeface="Arial1"/>
              </a:rPr>
              <a:t>dell’impianto di illuminazione di emergenza della sala </a:t>
            </a:r>
            <a:r>
              <a:rPr lang="it-IT" sz="1400" dirty="0">
                <a:solidFill>
                  <a:srgbClr val="000000"/>
                </a:solidFill>
                <a:latin typeface="Arial1"/>
              </a:rPr>
              <a:t>Ridotto, sostituzione </a:t>
            </a:r>
            <a:r>
              <a:rPr lang="it-IT" sz="1400" dirty="0" smtClean="0">
                <a:solidFill>
                  <a:srgbClr val="000000"/>
                </a:solidFill>
                <a:latin typeface="Arial1"/>
              </a:rPr>
              <a:t>dell’impianto di climatizzazione degli uffici</a:t>
            </a:r>
            <a:r>
              <a:rPr lang="it-IT" sz="1400" dirty="0">
                <a:solidFill>
                  <a:srgbClr val="000000"/>
                </a:solidFill>
                <a:latin typeface="Arial1"/>
              </a:rPr>
              <a:t>. TEATRO SPERIMENTALE: risoluzione </a:t>
            </a:r>
            <a:r>
              <a:rPr lang="it-IT" sz="1400" dirty="0" smtClean="0">
                <a:solidFill>
                  <a:srgbClr val="000000"/>
                </a:solidFill>
                <a:latin typeface="Arial1"/>
              </a:rPr>
              <a:t>della problematica </a:t>
            </a:r>
            <a:r>
              <a:rPr lang="it-IT" sz="1400" dirty="0">
                <a:solidFill>
                  <a:srgbClr val="000000"/>
                </a:solidFill>
                <a:latin typeface="Arial1"/>
              </a:rPr>
              <a:t>di infiltrazioni di acque meteoriche dal solaio del palcoscenico, manutenzione del calcestruzzo ammalorato della torre scenica</a:t>
            </a:r>
            <a:endParaRPr lang="it-IT" sz="800" b="1" dirty="0">
              <a:solidFill>
                <a:srgbClr val="000000"/>
              </a:solidFill>
              <a:latin typeface="Arial1"/>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57777" y="4373728"/>
            <a:ext cx="5946467" cy="2185214"/>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Piazza della Repubblica</a:t>
            </a:r>
          </a:p>
          <a:p>
            <a:pPr algn="just"/>
            <a:r>
              <a:rPr lang="it-IT" sz="1600" b="1" dirty="0" smtClean="0">
                <a:solidFill>
                  <a:srgbClr val="007BFA"/>
                </a:solidFill>
                <a:latin typeface="Bahnschrift" panose="020B0502040204020203" pitchFamily="34" charset="0"/>
              </a:rPr>
              <a:t>                                                      Via Redipuglia</a:t>
            </a:r>
            <a:endParaRPr lang="it-IT" sz="1600" b="1" dirty="0">
              <a:solidFill>
                <a:srgbClr val="007BFA"/>
              </a:solidFill>
              <a:latin typeface="Bahnschrift" panose="020B0502040204020203" pitchFamily="34" charset="0"/>
            </a:endParaRP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€ 100.000,00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€ 70.0000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Mutuo</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a:t>
            </a:r>
            <a:r>
              <a:rPr lang="it-IT" sz="1600" dirty="0" smtClean="0">
                <a:solidFill>
                  <a:srgbClr val="000000"/>
                </a:solidFill>
                <a:latin typeface="Bahnschrift" panose="020B0502040204020203" pitchFamily="34" charset="0"/>
              </a:rPr>
              <a:t>: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progettazione </a:t>
            </a:r>
            <a:endParaRPr lang="it-IT" sz="1600" dirty="0" smtClean="0">
              <a:solidFill>
                <a:srgbClr val="FF0000"/>
              </a:solidFill>
              <a:latin typeface="Bahnschrift" panose="020B0502040204020203" pitchFamily="34" charset="0"/>
            </a:endParaRPr>
          </a:p>
        </p:txBody>
      </p:sp>
      <p:sp>
        <p:nvSpPr>
          <p:cNvPr id="11" name="CasellaDiTesto 10"/>
          <p:cNvSpPr txBox="1"/>
          <p:nvPr/>
        </p:nvSpPr>
        <p:spPr>
          <a:xfrm>
            <a:off x="7153291" y="6397823"/>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Teatro Sperimentale</a:t>
            </a:r>
            <a:endParaRPr lang="it-IT" sz="1400" dirty="0">
              <a:latin typeface="Bahnschrift" panose="020B0502040204020203" pitchFamily="34" charset="0"/>
            </a:endParaRPr>
          </a:p>
        </p:txBody>
      </p:sp>
      <p:sp>
        <p:nvSpPr>
          <p:cNvPr id="12" name="CasellaDiTesto 11"/>
          <p:cNvSpPr txBox="1"/>
          <p:nvPr/>
        </p:nvSpPr>
        <p:spPr>
          <a:xfrm>
            <a:off x="7064383" y="3069015"/>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Teatro delle Muse</a:t>
            </a:r>
            <a:endParaRPr lang="it-IT" sz="1400" dirty="0">
              <a:latin typeface="Bahnschrift" panose="020B0502040204020203" pitchFamily="34" charset="0"/>
            </a:endParaRPr>
          </a:p>
        </p:txBody>
      </p:sp>
      <p:sp>
        <p:nvSpPr>
          <p:cNvPr id="15" name="Rettangolo 14"/>
          <p:cNvSpPr/>
          <p:nvPr/>
        </p:nvSpPr>
        <p:spPr>
          <a:xfrm>
            <a:off x="782230" y="158970"/>
            <a:ext cx="5836684" cy="1552384"/>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MANUTENZIONE STRAORDINARIA </a:t>
            </a:r>
          </a:p>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TEATRI E CONTENITORI CULTURALI </a:t>
            </a:r>
          </a:p>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2025</a:t>
            </a:r>
            <a:endParaRPr lang="it-IT" sz="2500" dirty="0">
              <a:solidFill>
                <a:schemeClr val="bg1"/>
              </a:solidFill>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696" y="128586"/>
            <a:ext cx="4025168" cy="3018876"/>
          </a:xfrm>
          <a:prstGeom prst="rect">
            <a:avLst/>
          </a:prstGeom>
        </p:spPr>
      </p:pic>
      <p:pic>
        <p:nvPicPr>
          <p:cNvPr id="3" name="Immagin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59696" y="3417093"/>
            <a:ext cx="4076925" cy="3057694"/>
          </a:xfrm>
          <a:prstGeom prst="rect">
            <a:avLst/>
          </a:prstGeom>
        </p:spPr>
      </p:pic>
      <p:sp>
        <p:nvSpPr>
          <p:cNvPr id="13" name="Rettangolo 12"/>
          <p:cNvSpPr/>
          <p:nvPr/>
        </p:nvSpPr>
        <p:spPr>
          <a:xfrm>
            <a:off x="54692" y="227276"/>
            <a:ext cx="619080"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12</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600322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725783" y="871422"/>
            <a:ext cx="6096000" cy="3647152"/>
          </a:xfrm>
          <a:prstGeom prst="rect">
            <a:avLst/>
          </a:prstGeom>
        </p:spPr>
        <p:txBody>
          <a:bodyPr>
            <a:spAutoFit/>
          </a:bodyPr>
          <a:lstStyle/>
          <a:p>
            <a:endParaRPr lang="it-IT" sz="1100" dirty="0" smtClean="0">
              <a:latin typeface="Bahnschrift" panose="020B0502040204020203" pitchFamily="34" charset="0"/>
            </a:endParaRPr>
          </a:p>
          <a:p>
            <a:r>
              <a:rPr lang="it-IT" sz="1100" dirty="0" smtClean="0">
                <a:latin typeface="Bahnschrift" panose="020B0502040204020203" pitchFamily="34" charset="0"/>
              </a:rPr>
              <a:t>Con </a:t>
            </a:r>
            <a:r>
              <a:rPr lang="it-IT" sz="1100" dirty="0">
                <a:latin typeface="Bahnschrift" panose="020B0502040204020203" pitchFamily="34" charset="0"/>
              </a:rPr>
              <a:t>D</a:t>
            </a:r>
            <a:r>
              <a:rPr lang="it-IT" sz="1100" dirty="0" smtClean="0">
                <a:latin typeface="Bahnschrift" panose="020B0502040204020203" pitchFamily="34" charset="0"/>
              </a:rPr>
              <a:t>elibera </a:t>
            </a:r>
            <a:r>
              <a:rPr lang="it-IT" sz="1100" dirty="0">
                <a:latin typeface="Bahnschrift" panose="020B0502040204020203" pitchFamily="34" charset="0"/>
              </a:rPr>
              <a:t>di </a:t>
            </a:r>
            <a:r>
              <a:rPr lang="it-IT" sz="1100" dirty="0" smtClean="0">
                <a:latin typeface="Bahnschrift" panose="020B0502040204020203" pitchFamily="34" charset="0"/>
              </a:rPr>
              <a:t>Giunta Comunale n.724 </a:t>
            </a:r>
            <a:r>
              <a:rPr lang="it-IT" sz="1100" dirty="0">
                <a:latin typeface="Bahnschrift" panose="020B0502040204020203" pitchFamily="34" charset="0"/>
              </a:rPr>
              <a:t>del </a:t>
            </a:r>
            <a:r>
              <a:rPr lang="it-IT" sz="1100" dirty="0" smtClean="0">
                <a:latin typeface="Bahnschrift" panose="020B0502040204020203" pitchFamily="34" charset="0"/>
              </a:rPr>
              <a:t>24/10/24 si è provveduto ad approvare il progetto definitivo-esecutivo</a:t>
            </a:r>
            <a:r>
              <a:rPr lang="it-IT" sz="1100" dirty="0" smtClean="0">
                <a:latin typeface="Bahnschrift" panose="020B0502040204020203" pitchFamily="34" charset="0"/>
              </a:rPr>
              <a:t>.</a:t>
            </a:r>
            <a:endParaRPr lang="it-IT" sz="1100" dirty="0">
              <a:latin typeface="Bahnschrift" panose="020B0502040204020203" pitchFamily="34" charset="0"/>
            </a:endParaRPr>
          </a:p>
          <a:p>
            <a:r>
              <a:rPr lang="it-IT" sz="1100" dirty="0" smtClean="0">
                <a:latin typeface="Bahnschrift" panose="020B0502040204020203" pitchFamily="34" charset="0"/>
              </a:rPr>
              <a:t>Con Determinazione Dirigenziale n. 3252 </a:t>
            </a:r>
            <a:r>
              <a:rPr lang="it-IT" sz="1100" dirty="0">
                <a:latin typeface="Bahnschrift" panose="020B0502040204020203" pitchFamily="34" charset="0"/>
              </a:rPr>
              <a:t>del </a:t>
            </a:r>
            <a:r>
              <a:rPr lang="it-IT" sz="1100" dirty="0" smtClean="0">
                <a:latin typeface="Bahnschrift" panose="020B0502040204020203" pitchFamily="34" charset="0"/>
              </a:rPr>
              <a:t>06/12/24 si è provveduto ad approvare il progetto esecutivo e ad affidare i lavori all'operatore </a:t>
            </a:r>
            <a:r>
              <a:rPr lang="it-IT" sz="1100" dirty="0">
                <a:latin typeface="Bahnschrift" panose="020B0502040204020203" pitchFamily="34" charset="0"/>
              </a:rPr>
              <a:t>economico aggiudicatario </a:t>
            </a:r>
            <a:r>
              <a:rPr lang="it-IT" sz="1100" dirty="0" smtClean="0">
                <a:latin typeface="Bahnschrift" panose="020B0502040204020203" pitchFamily="34" charset="0"/>
              </a:rPr>
              <a:t>dell'Accordo Quadro di Manutenzione </a:t>
            </a:r>
            <a:r>
              <a:rPr lang="it-IT" sz="1100" dirty="0">
                <a:latin typeface="Bahnschrift" panose="020B0502040204020203" pitchFamily="34" charset="0"/>
              </a:rPr>
              <a:t>straordinaria immobili comunali </a:t>
            </a:r>
            <a:r>
              <a:rPr lang="it-IT" sz="1100" dirty="0" smtClean="0">
                <a:latin typeface="Bahnschrift" panose="020B0502040204020203" pitchFamily="34" charset="0"/>
              </a:rPr>
              <a:t>2021-2022-2023 prorogato a tutto il 2024.</a:t>
            </a:r>
          </a:p>
          <a:p>
            <a:endParaRPr lang="it-IT" sz="1100" dirty="0">
              <a:latin typeface="Bahnschrift" panose="020B0502040204020203" pitchFamily="34" charset="0"/>
            </a:endParaRPr>
          </a:p>
          <a:p>
            <a:r>
              <a:rPr lang="it-IT" sz="1100" dirty="0" smtClean="0">
                <a:latin typeface="Bahnschrift" panose="020B0502040204020203" pitchFamily="34" charset="0"/>
              </a:rPr>
              <a:t>L'intervento </a:t>
            </a:r>
            <a:r>
              <a:rPr lang="it-IT" sz="1100" dirty="0">
                <a:latin typeface="Bahnschrift" panose="020B0502040204020203" pitchFamily="34" charset="0"/>
              </a:rPr>
              <a:t>riguarda la riconversione ad uffici di locali che non </a:t>
            </a:r>
            <a:r>
              <a:rPr lang="it-IT" sz="1100" dirty="0" smtClean="0">
                <a:latin typeface="Bahnschrift" panose="020B0502040204020203" pitchFamily="34" charset="0"/>
              </a:rPr>
              <a:t>venivano attualmente utilizzati </a:t>
            </a:r>
            <a:r>
              <a:rPr lang="it-IT" sz="1100" dirty="0">
                <a:latin typeface="Bahnschrift" panose="020B0502040204020203" pitchFamily="34" charset="0"/>
              </a:rPr>
              <a:t>all'interno della </a:t>
            </a:r>
            <a:r>
              <a:rPr lang="it-IT" sz="1100" dirty="0" smtClean="0">
                <a:latin typeface="Bahnschrift" panose="020B0502040204020203" pitchFamily="34" charset="0"/>
              </a:rPr>
              <a:t>Sede </a:t>
            </a:r>
            <a:r>
              <a:rPr lang="it-IT" sz="1100" dirty="0">
                <a:latin typeface="Bahnschrift" panose="020B0502040204020203" pitchFamily="34" charset="0"/>
              </a:rPr>
              <a:t>dei </a:t>
            </a:r>
            <a:r>
              <a:rPr lang="it-IT" sz="1100" dirty="0" smtClean="0">
                <a:latin typeface="Bahnschrift" panose="020B0502040204020203" pitchFamily="34" charset="0"/>
              </a:rPr>
              <a:t>Lavori </a:t>
            </a:r>
            <a:r>
              <a:rPr lang="it-IT" sz="1100" dirty="0">
                <a:latin typeface="Bahnschrift" panose="020B0502040204020203" pitchFamily="34" charset="0"/>
              </a:rPr>
              <a:t>P</a:t>
            </a:r>
            <a:r>
              <a:rPr lang="it-IT" sz="1100" dirty="0" smtClean="0">
                <a:latin typeface="Bahnschrift" panose="020B0502040204020203" pitchFamily="34" charset="0"/>
              </a:rPr>
              <a:t>ubblici </a:t>
            </a:r>
            <a:r>
              <a:rPr lang="it-IT" sz="1100" dirty="0">
                <a:latin typeface="Bahnschrift" panose="020B0502040204020203" pitchFamily="34" charset="0"/>
              </a:rPr>
              <a:t>di via Zappata. </a:t>
            </a:r>
            <a:endParaRPr lang="it-IT" sz="1100" dirty="0" smtClean="0">
              <a:latin typeface="Bahnschrift" panose="020B0502040204020203" pitchFamily="34" charset="0"/>
            </a:endParaRPr>
          </a:p>
          <a:p>
            <a:r>
              <a:rPr lang="it-IT" sz="1100" dirty="0" smtClean="0">
                <a:latin typeface="Bahnschrift" panose="020B0502040204020203" pitchFamily="34" charset="0"/>
              </a:rPr>
              <a:t>La realizzazione degli interventi previsti nel progetto di manutenzione straordinaria è in fase </a:t>
            </a:r>
            <a:r>
              <a:rPr lang="it-IT" sz="1100" dirty="0" smtClean="0">
                <a:latin typeface="Bahnschrift" panose="020B0502040204020203" pitchFamily="34" charset="0"/>
              </a:rPr>
              <a:t>avanzata e attualmente in sospensione per la redazione di una variante progettuale.</a:t>
            </a:r>
          </a:p>
          <a:p>
            <a:r>
              <a:rPr lang="it-IT" sz="1100" dirty="0">
                <a:latin typeface="Bahnschrift" panose="020B0502040204020203" pitchFamily="34" charset="0"/>
              </a:rPr>
              <a:t>T</a:t>
            </a:r>
            <a:r>
              <a:rPr lang="it-IT" sz="1100" dirty="0" smtClean="0">
                <a:latin typeface="Bahnschrift" panose="020B0502040204020203" pitchFamily="34" charset="0"/>
              </a:rPr>
              <a:t>ra </a:t>
            </a:r>
            <a:r>
              <a:rPr lang="it-IT" sz="1100" dirty="0">
                <a:latin typeface="Bahnschrift" panose="020B0502040204020203" pitchFamily="34" charset="0"/>
              </a:rPr>
              <a:t>le lavorazioni da ultimare </a:t>
            </a:r>
            <a:r>
              <a:rPr lang="it-IT" sz="1100" dirty="0" smtClean="0">
                <a:latin typeface="Bahnschrift" panose="020B0502040204020203" pitchFamily="34" charset="0"/>
              </a:rPr>
              <a:t>vi è la </a:t>
            </a:r>
            <a:r>
              <a:rPr lang="it-IT" sz="1100" dirty="0">
                <a:latin typeface="Bahnschrift" panose="020B0502040204020203" pitchFamily="34" charset="0"/>
              </a:rPr>
              <a:t>posa in opera del controsoffitto in attesa di </a:t>
            </a:r>
            <a:r>
              <a:rPr lang="it-IT" sz="1100" dirty="0" smtClean="0">
                <a:latin typeface="Bahnschrift" panose="020B0502040204020203" pitchFamily="34" charset="0"/>
              </a:rPr>
              <a:t>parere </a:t>
            </a:r>
            <a:r>
              <a:rPr lang="it-IT" sz="1100" dirty="0">
                <a:latin typeface="Bahnschrift" panose="020B0502040204020203" pitchFamily="34" charset="0"/>
              </a:rPr>
              <a:t>da parte della Soprintendenza Archeologica Belle Arti e Paesaggio per le Province di Ancona, Pesaro e </a:t>
            </a:r>
            <a:r>
              <a:rPr lang="it-IT" sz="1100" dirty="0" smtClean="0">
                <a:latin typeface="Bahnschrift" panose="020B0502040204020203" pitchFamily="34" charset="0"/>
              </a:rPr>
              <a:t>Urbino, </a:t>
            </a:r>
            <a:r>
              <a:rPr lang="it-IT" sz="1100" dirty="0">
                <a:latin typeface="Bahnschrift" panose="020B0502040204020203" pitchFamily="34" charset="0"/>
              </a:rPr>
              <a:t>riguardante il posizionamento della macchine esterne dedicate al </a:t>
            </a:r>
            <a:r>
              <a:rPr lang="it-IT" sz="1100" dirty="0" smtClean="0">
                <a:latin typeface="Bahnschrift" panose="020B0502040204020203" pitchFamily="34" charset="0"/>
              </a:rPr>
              <a:t>raffrescamento </a:t>
            </a:r>
            <a:r>
              <a:rPr lang="it-IT" sz="1100" dirty="0" smtClean="0">
                <a:latin typeface="Bahnschrift" panose="020B0502040204020203" pitchFamily="34" charset="0"/>
              </a:rPr>
              <a:t>integrativo, </a:t>
            </a:r>
            <a:r>
              <a:rPr lang="it-IT" sz="1100" dirty="0">
                <a:latin typeface="Bahnschrift" panose="020B0502040204020203" pitchFamily="34" charset="0"/>
              </a:rPr>
              <a:t>da collocarsi all'interno del cortile secondario dell'edificio di via Zappata</a:t>
            </a:r>
            <a:r>
              <a:rPr lang="it-IT" sz="1100" dirty="0" smtClean="0">
                <a:latin typeface="Bahnschrift" panose="020B0502040204020203" pitchFamily="34" charset="0"/>
              </a:rPr>
              <a:t>.</a:t>
            </a:r>
          </a:p>
          <a:p>
            <a:r>
              <a:rPr lang="it-IT" sz="1100" dirty="0" smtClean="0">
                <a:latin typeface="Bahnschrift" panose="020B0502040204020203" pitchFamily="34" charset="0"/>
              </a:rPr>
              <a:t>In </a:t>
            </a:r>
            <a:r>
              <a:rPr lang="it-IT" sz="1100" dirty="0" smtClean="0">
                <a:latin typeface="Bahnschrift" panose="020B0502040204020203" pitchFamily="34" charset="0"/>
              </a:rPr>
              <a:t>data 17/11/2025 è pervenuto il citato </a:t>
            </a:r>
            <a:r>
              <a:rPr lang="it-IT" sz="1100" dirty="0" smtClean="0">
                <a:latin typeface="Bahnschrift" panose="020B0502040204020203" pitchFamily="34" charset="0"/>
              </a:rPr>
              <a:t>parere </a:t>
            </a:r>
            <a:r>
              <a:rPr lang="it-IT" sz="1100" dirty="0" smtClean="0">
                <a:latin typeface="Bahnschrift" panose="020B0502040204020203" pitchFamily="34" charset="0"/>
              </a:rPr>
              <a:t>con esito positivo con specifica richiesta di previsione di un carter di materiali, finiture e cromie idonee al fine di inglobare e migliorare l’inserimento nel cortile delle unità esterne dedicate all’impianto di raffrescamento.</a:t>
            </a:r>
          </a:p>
          <a:p>
            <a:endParaRPr lang="it-IT" sz="1100" dirty="0" smtClean="0">
              <a:latin typeface="Bahnschrift" panose="020B0502040204020203" pitchFamily="34" charset="0"/>
            </a:endParaRPr>
          </a:p>
          <a:p>
            <a:endParaRPr lang="it-IT" sz="1100" dirty="0">
              <a:latin typeface="Bahnschrift" panose="020B0502040204020203" pitchFamily="34" charset="0"/>
            </a:endParaRPr>
          </a:p>
        </p:txBody>
      </p:sp>
      <p:sp>
        <p:nvSpPr>
          <p:cNvPr id="20" name="Rettangolo 19"/>
          <p:cNvSpPr/>
          <p:nvPr/>
        </p:nvSpPr>
        <p:spPr>
          <a:xfrm>
            <a:off x="874375" y="4358626"/>
            <a:ext cx="6096000" cy="1569660"/>
          </a:xfrm>
          <a:prstGeom prst="rect">
            <a:avLst/>
          </a:prstGeom>
        </p:spPr>
        <p:txBody>
          <a:bodyPr wrap="square">
            <a:spAutoFit/>
          </a:bodyPr>
          <a:lstStyle/>
          <a:p>
            <a:pPr algn="just"/>
            <a:endParaRPr lang="it-IT" sz="16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Localizzazione intervento: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Via Zappata 1</a:t>
            </a:r>
            <a:endParaRPr lang="it-IT" sz="16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€ 250.000,00</a:t>
            </a:r>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€ 116.268,20   </a:t>
            </a:r>
            <a:r>
              <a:rPr lang="it-IT" sz="1200" b="1" dirty="0" smtClean="0">
                <a:solidFill>
                  <a:srgbClr val="007BFA"/>
                </a:solidFill>
                <a:latin typeface="Bahnschrift" panose="020B0502040204020203" pitchFamily="34" charset="0"/>
              </a:rPr>
              <a:t>(al netto d’IVA)</a:t>
            </a: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Mutuo CDP</a:t>
            </a:r>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          Lavori in fase di </a:t>
            </a:r>
            <a:r>
              <a:rPr lang="it-IT" sz="1600" b="1" dirty="0" smtClean="0">
                <a:solidFill>
                  <a:srgbClr val="007BFA"/>
                </a:solidFill>
                <a:latin typeface="Bahnschrift" panose="020B0502040204020203" pitchFamily="34" charset="0"/>
              </a:rPr>
              <a:t>esecuzione</a:t>
            </a:r>
            <a:endParaRPr lang="it-IT" sz="1600" b="1" dirty="0" smtClean="0">
              <a:solidFill>
                <a:srgbClr val="007BFA"/>
              </a:solidFill>
              <a:latin typeface="Bahnschrift" panose="020B0502040204020203" pitchFamily="34" charset="0"/>
            </a:endParaRPr>
          </a:p>
        </p:txBody>
      </p:sp>
      <p:pic>
        <p:nvPicPr>
          <p:cNvPr id="11" name="Immagine 10"/>
          <p:cNvPicPr>
            <a:picLocks noChangeAspect="1"/>
          </p:cNvPicPr>
          <p:nvPr/>
        </p:nvPicPr>
        <p:blipFill rotWithShape="1">
          <a:blip r:embed="rId3"/>
          <a:srcRect l="7100" r="31026"/>
          <a:stretch/>
        </p:blipFill>
        <p:spPr>
          <a:xfrm>
            <a:off x="9770530" y="775153"/>
            <a:ext cx="2183345" cy="5653753"/>
          </a:xfrm>
          <a:prstGeom prst="rect">
            <a:avLst/>
          </a:prstGeom>
        </p:spPr>
      </p:pic>
      <p:pic>
        <p:nvPicPr>
          <p:cNvPr id="12" name="Immagine 11"/>
          <p:cNvPicPr>
            <a:picLocks noChangeAspect="1"/>
          </p:cNvPicPr>
          <p:nvPr/>
        </p:nvPicPr>
        <p:blipFill>
          <a:blip r:embed="rId4"/>
          <a:stretch>
            <a:fillRect/>
          </a:stretch>
        </p:blipFill>
        <p:spPr>
          <a:xfrm>
            <a:off x="6765675" y="128587"/>
            <a:ext cx="3118021" cy="2324227"/>
          </a:xfrm>
          <a:prstGeom prst="rect">
            <a:avLst/>
          </a:prstGeom>
        </p:spPr>
      </p:pic>
      <p:sp>
        <p:nvSpPr>
          <p:cNvPr id="24" name="Rettangolo 23"/>
          <p:cNvSpPr/>
          <p:nvPr/>
        </p:nvSpPr>
        <p:spPr>
          <a:xfrm>
            <a:off x="9959896" y="9525"/>
            <a:ext cx="1943025" cy="369332"/>
          </a:xfrm>
          <a:prstGeom prst="rect">
            <a:avLst/>
          </a:prstGeom>
        </p:spPr>
        <p:txBody>
          <a:bodyPr wrap="square">
            <a:spAutoFit/>
          </a:bodyPr>
          <a:lstStyle/>
          <a:p>
            <a:pPr algn="just"/>
            <a:r>
              <a:rPr lang="it-IT" b="1" dirty="0" smtClean="0">
                <a:solidFill>
                  <a:schemeClr val="bg1">
                    <a:lumMod val="50000"/>
                  </a:schemeClr>
                </a:solidFill>
                <a:latin typeface="Bahnschrift" panose="020B0502040204020203" pitchFamily="34" charset="0"/>
              </a:rPr>
              <a:t>F</a:t>
            </a:r>
            <a:r>
              <a:rPr lang="it-IT" sz="1400" b="1" dirty="0" smtClean="0">
                <a:solidFill>
                  <a:schemeClr val="bg1">
                    <a:lumMod val="50000"/>
                  </a:schemeClr>
                </a:solidFill>
                <a:latin typeface="Bahnschrift" panose="020B0502040204020203" pitchFamily="34" charset="0"/>
              </a:rPr>
              <a:t>OTO 1</a:t>
            </a:r>
            <a:endParaRPr lang="it-IT" sz="1400" b="1" dirty="0">
              <a:solidFill>
                <a:schemeClr val="bg1">
                  <a:lumMod val="50000"/>
                </a:schemeClr>
              </a:solidFill>
              <a:latin typeface="Bahnschrift" panose="020B0502040204020203" pitchFamily="34" charset="0"/>
            </a:endParaRPr>
          </a:p>
        </p:txBody>
      </p:sp>
      <p:sp>
        <p:nvSpPr>
          <p:cNvPr id="26" name="Rettangolo 25"/>
          <p:cNvSpPr/>
          <p:nvPr/>
        </p:nvSpPr>
        <p:spPr>
          <a:xfrm>
            <a:off x="9969942" y="283406"/>
            <a:ext cx="1943025" cy="492443"/>
          </a:xfrm>
          <a:prstGeom prst="rect">
            <a:avLst/>
          </a:prstGeom>
        </p:spPr>
        <p:txBody>
          <a:bodyPr wrap="square">
            <a:spAutoFit/>
          </a:bodyPr>
          <a:lstStyle/>
          <a:p>
            <a:pPr algn="just"/>
            <a:r>
              <a:rPr lang="it-IT" sz="1300" b="1" dirty="0" smtClean="0">
                <a:solidFill>
                  <a:schemeClr val="bg1">
                    <a:lumMod val="50000"/>
                  </a:schemeClr>
                </a:solidFill>
                <a:latin typeface="Bahnschrift" panose="020B0502040204020203" pitchFamily="34" charset="0"/>
              </a:rPr>
              <a:t>Ex-auditorium</a:t>
            </a:r>
          </a:p>
          <a:p>
            <a:pPr algn="just"/>
            <a:r>
              <a:rPr lang="it-IT" sz="1300" b="1" dirty="0" smtClean="0">
                <a:solidFill>
                  <a:schemeClr val="bg1">
                    <a:lumMod val="50000"/>
                  </a:schemeClr>
                </a:solidFill>
                <a:latin typeface="Bahnschrift" panose="020B0502040204020203" pitchFamily="34" charset="0"/>
              </a:rPr>
              <a:t>ante lavori</a:t>
            </a:r>
            <a:endParaRPr lang="it-IT" sz="1300" b="1" dirty="0">
              <a:solidFill>
                <a:schemeClr val="bg1">
                  <a:lumMod val="50000"/>
                </a:schemeClr>
              </a:solidFill>
              <a:latin typeface="Bahnschrift" panose="020B0502040204020203" pitchFamily="34" charset="0"/>
            </a:endParaRPr>
          </a:p>
        </p:txBody>
      </p:sp>
      <p:pic>
        <p:nvPicPr>
          <p:cNvPr id="6" name="Immagine 5"/>
          <p:cNvPicPr>
            <a:picLocks noChangeAspect="1"/>
          </p:cNvPicPr>
          <p:nvPr/>
        </p:nvPicPr>
        <p:blipFill rotWithShape="1">
          <a:blip r:embed="rId5"/>
          <a:srcRect b="4174"/>
          <a:stretch/>
        </p:blipFill>
        <p:spPr>
          <a:xfrm>
            <a:off x="8444748" y="2352785"/>
            <a:ext cx="1438949" cy="2389544"/>
          </a:xfrm>
          <a:prstGeom prst="rect">
            <a:avLst/>
          </a:prstGeom>
        </p:spPr>
      </p:pic>
      <p:pic>
        <p:nvPicPr>
          <p:cNvPr id="5" name="Immagine 4"/>
          <p:cNvPicPr>
            <a:picLocks noChangeAspect="1"/>
          </p:cNvPicPr>
          <p:nvPr/>
        </p:nvPicPr>
        <p:blipFill>
          <a:blip r:embed="rId6"/>
          <a:stretch>
            <a:fillRect/>
          </a:stretch>
        </p:blipFill>
        <p:spPr>
          <a:xfrm>
            <a:off x="6755629" y="2329355"/>
            <a:ext cx="1708806" cy="2892979"/>
          </a:xfrm>
          <a:prstGeom prst="rect">
            <a:avLst/>
          </a:prstGeom>
        </p:spPr>
      </p:pic>
      <p:sp>
        <p:nvSpPr>
          <p:cNvPr id="27" name="Rettangolo 26"/>
          <p:cNvSpPr/>
          <p:nvPr/>
        </p:nvSpPr>
        <p:spPr>
          <a:xfrm>
            <a:off x="6714719" y="6395889"/>
            <a:ext cx="1943025" cy="369332"/>
          </a:xfrm>
          <a:prstGeom prst="rect">
            <a:avLst/>
          </a:prstGeom>
        </p:spPr>
        <p:txBody>
          <a:bodyPr wrap="square">
            <a:spAutoFit/>
          </a:bodyPr>
          <a:lstStyle/>
          <a:p>
            <a:pPr algn="just"/>
            <a:r>
              <a:rPr lang="it-IT" b="1" dirty="0" smtClean="0">
                <a:solidFill>
                  <a:schemeClr val="bg1">
                    <a:lumMod val="50000"/>
                  </a:schemeClr>
                </a:solidFill>
                <a:latin typeface="Bahnschrift" panose="020B0502040204020203" pitchFamily="34" charset="0"/>
              </a:rPr>
              <a:t>F</a:t>
            </a:r>
            <a:r>
              <a:rPr lang="it-IT" sz="1400" b="1" dirty="0" smtClean="0">
                <a:solidFill>
                  <a:schemeClr val="bg1">
                    <a:lumMod val="50000"/>
                  </a:schemeClr>
                </a:solidFill>
                <a:latin typeface="Bahnschrift" panose="020B0502040204020203" pitchFamily="34" charset="0"/>
              </a:rPr>
              <a:t>OTO 2 – 3 - 4</a:t>
            </a:r>
            <a:endParaRPr lang="it-IT" sz="1400" b="1" dirty="0">
              <a:solidFill>
                <a:schemeClr val="bg1">
                  <a:lumMod val="50000"/>
                </a:schemeClr>
              </a:solidFill>
              <a:latin typeface="Bahnschrift" panose="020B0502040204020203" pitchFamily="34" charset="0"/>
            </a:endParaRPr>
          </a:p>
        </p:txBody>
      </p:sp>
      <p:sp>
        <p:nvSpPr>
          <p:cNvPr id="28" name="Rettangolo 27"/>
          <p:cNvSpPr/>
          <p:nvPr/>
        </p:nvSpPr>
        <p:spPr>
          <a:xfrm>
            <a:off x="8016871" y="6463722"/>
            <a:ext cx="1943025" cy="292388"/>
          </a:xfrm>
          <a:prstGeom prst="rect">
            <a:avLst/>
          </a:prstGeom>
        </p:spPr>
        <p:txBody>
          <a:bodyPr wrap="square">
            <a:spAutoFit/>
          </a:bodyPr>
          <a:lstStyle/>
          <a:p>
            <a:pPr algn="just"/>
            <a:r>
              <a:rPr lang="it-IT" sz="1300" b="1" dirty="0" smtClean="0">
                <a:solidFill>
                  <a:schemeClr val="bg1">
                    <a:lumMod val="50000"/>
                  </a:schemeClr>
                </a:solidFill>
                <a:latin typeface="Bahnschrift" panose="020B0502040204020203" pitchFamily="34" charset="0"/>
              </a:rPr>
              <a:t>Stato dei lavori</a:t>
            </a:r>
            <a:endParaRPr lang="it-IT" sz="1300" b="1" dirty="0">
              <a:solidFill>
                <a:schemeClr val="bg1">
                  <a:lumMod val="50000"/>
                </a:schemeClr>
              </a:solidFill>
              <a:latin typeface="Bahnschrift" panose="020B0502040204020203" pitchFamily="34" charset="0"/>
            </a:endParaRPr>
          </a:p>
        </p:txBody>
      </p:sp>
      <p:pic>
        <p:nvPicPr>
          <p:cNvPr id="10" name="Immagine 9"/>
          <p:cNvPicPr>
            <a:picLocks noChangeAspect="1"/>
          </p:cNvPicPr>
          <p:nvPr/>
        </p:nvPicPr>
        <p:blipFill rotWithShape="1">
          <a:blip r:embed="rId7"/>
          <a:srcRect l="5459" r="11678"/>
          <a:stretch/>
        </p:blipFill>
        <p:spPr>
          <a:xfrm>
            <a:off x="6746647" y="4609774"/>
            <a:ext cx="3137049" cy="1820761"/>
          </a:xfrm>
          <a:prstGeom prst="rect">
            <a:avLst/>
          </a:prstGeom>
        </p:spPr>
      </p:pic>
      <p:sp>
        <p:nvSpPr>
          <p:cNvPr id="30" name="Rettangolo 29"/>
          <p:cNvSpPr/>
          <p:nvPr/>
        </p:nvSpPr>
        <p:spPr>
          <a:xfrm>
            <a:off x="10521835" y="6389550"/>
            <a:ext cx="1943025" cy="492443"/>
          </a:xfrm>
          <a:prstGeom prst="rect">
            <a:avLst/>
          </a:prstGeom>
        </p:spPr>
        <p:txBody>
          <a:bodyPr wrap="square">
            <a:spAutoFit/>
          </a:bodyPr>
          <a:lstStyle/>
          <a:p>
            <a:pPr algn="just"/>
            <a:r>
              <a:rPr lang="it-IT" sz="1300" b="1" dirty="0" err="1" smtClean="0">
                <a:solidFill>
                  <a:schemeClr val="bg1">
                    <a:lumMod val="50000"/>
                  </a:schemeClr>
                </a:solidFill>
                <a:latin typeface="Bahnschrift" panose="020B0502040204020203" pitchFamily="34" charset="0"/>
              </a:rPr>
              <a:t>Fotoinserimento</a:t>
            </a:r>
            <a:r>
              <a:rPr lang="it-IT" sz="1300" b="1" dirty="0" smtClean="0">
                <a:solidFill>
                  <a:schemeClr val="bg1">
                    <a:lumMod val="50000"/>
                  </a:schemeClr>
                </a:solidFill>
                <a:latin typeface="Bahnschrift" panose="020B0502040204020203" pitchFamily="34" charset="0"/>
              </a:rPr>
              <a:t> </a:t>
            </a:r>
          </a:p>
          <a:p>
            <a:pPr algn="just"/>
            <a:r>
              <a:rPr lang="it-IT" sz="1300" b="1" dirty="0" smtClean="0">
                <a:solidFill>
                  <a:schemeClr val="bg1">
                    <a:lumMod val="50000"/>
                  </a:schemeClr>
                </a:solidFill>
                <a:latin typeface="Bahnschrift" panose="020B0502040204020203" pitchFamily="34" charset="0"/>
              </a:rPr>
              <a:t>unità esterne</a:t>
            </a:r>
            <a:endParaRPr lang="it-IT" sz="1300" b="1" dirty="0">
              <a:solidFill>
                <a:schemeClr val="bg1">
                  <a:lumMod val="50000"/>
                </a:schemeClr>
              </a:solidFill>
              <a:latin typeface="Bahnschrift" panose="020B0502040204020203" pitchFamily="34" charset="0"/>
            </a:endParaRPr>
          </a:p>
        </p:txBody>
      </p:sp>
      <p:sp>
        <p:nvSpPr>
          <p:cNvPr id="31" name="Rettangolo 30"/>
          <p:cNvSpPr/>
          <p:nvPr/>
        </p:nvSpPr>
        <p:spPr>
          <a:xfrm>
            <a:off x="9852832" y="6389550"/>
            <a:ext cx="843743" cy="369332"/>
          </a:xfrm>
          <a:prstGeom prst="rect">
            <a:avLst/>
          </a:prstGeom>
        </p:spPr>
        <p:txBody>
          <a:bodyPr wrap="square">
            <a:spAutoFit/>
          </a:bodyPr>
          <a:lstStyle/>
          <a:p>
            <a:pPr algn="just"/>
            <a:r>
              <a:rPr lang="it-IT" b="1" dirty="0" smtClean="0">
                <a:solidFill>
                  <a:schemeClr val="bg1">
                    <a:lumMod val="50000"/>
                  </a:schemeClr>
                </a:solidFill>
                <a:latin typeface="Bahnschrift" panose="020B0502040204020203" pitchFamily="34" charset="0"/>
              </a:rPr>
              <a:t>F</a:t>
            </a:r>
            <a:r>
              <a:rPr lang="it-IT" sz="1400" b="1" dirty="0" smtClean="0">
                <a:solidFill>
                  <a:schemeClr val="bg1">
                    <a:lumMod val="50000"/>
                  </a:schemeClr>
                </a:solidFill>
                <a:latin typeface="Bahnschrift" panose="020B0502040204020203" pitchFamily="34" charset="0"/>
              </a:rPr>
              <a:t>OTO 5</a:t>
            </a:r>
            <a:endParaRPr lang="it-IT" sz="1400" b="1" dirty="0">
              <a:solidFill>
                <a:schemeClr val="bg1">
                  <a:lumMod val="50000"/>
                </a:schemeClr>
              </a:solidFill>
              <a:latin typeface="Bahnschrift" panose="020B0502040204020203" pitchFamily="34" charset="0"/>
            </a:endParaRPr>
          </a:p>
        </p:txBody>
      </p:sp>
      <p:sp>
        <p:nvSpPr>
          <p:cNvPr id="19" name="Rettangolo 18"/>
          <p:cNvSpPr/>
          <p:nvPr/>
        </p:nvSpPr>
        <p:spPr>
          <a:xfrm>
            <a:off x="808722" y="181087"/>
            <a:ext cx="5836684" cy="697079"/>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LAVORI DI MANUTENZIONE STRAORDINARIA </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EX AUDITORIUM DI VIA ZAPPATA 1</a:t>
            </a:r>
            <a:endParaRPr lang="it-IT" sz="2000" dirty="0">
              <a:solidFill>
                <a:schemeClr val="bg1"/>
              </a:solidFill>
            </a:endParaRPr>
          </a:p>
        </p:txBody>
      </p:sp>
      <p:sp>
        <p:nvSpPr>
          <p:cNvPr id="21" name="Rettangolo 20"/>
          <p:cNvSpPr/>
          <p:nvPr/>
        </p:nvSpPr>
        <p:spPr>
          <a:xfrm>
            <a:off x="54692" y="227276"/>
            <a:ext cx="625492"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13</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043841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469900" y="3161994"/>
            <a:ext cx="11353800" cy="64246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3158128"/>
            <a:ext cx="11056690" cy="646331"/>
          </a:xfrm>
          <a:prstGeom prst="rect">
            <a:avLst/>
          </a:prstGeom>
          <a:noFill/>
        </p:spPr>
        <p:txBody>
          <a:bodyPr wrap="square" rtlCol="0">
            <a:spAutoFit/>
          </a:bodyPr>
          <a:lstStyle/>
          <a:p>
            <a:pPr algn="ctr"/>
            <a:r>
              <a:rPr lang="it-IT" sz="36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EDILIZIA CIMITERIALE</a:t>
            </a:r>
          </a:p>
        </p:txBody>
      </p:sp>
    </p:spTree>
    <p:extLst>
      <p:ext uri="{BB962C8B-B14F-4D97-AF65-F5344CB8AC3E}">
        <p14:creationId xmlns:p14="http://schemas.microsoft.com/office/powerpoint/2010/main" val="3760498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p:nvSpPr>
        <p:spPr>
          <a:xfrm>
            <a:off x="7388146" y="4905375"/>
            <a:ext cx="1943025" cy="369332"/>
          </a:xfrm>
          <a:prstGeom prst="rect">
            <a:avLst/>
          </a:prstGeom>
        </p:spPr>
        <p:txBody>
          <a:bodyPr wrap="square">
            <a:spAutoFit/>
          </a:bodyPr>
          <a:lstStyle/>
          <a:p>
            <a:pPr algn="just"/>
            <a:r>
              <a:rPr lang="it-IT" b="1" dirty="0" smtClean="0">
                <a:solidFill>
                  <a:schemeClr val="bg1">
                    <a:lumMod val="50000"/>
                  </a:schemeClr>
                </a:solidFill>
                <a:latin typeface="Bahnschrift" panose="020B0502040204020203" pitchFamily="34" charset="0"/>
              </a:rPr>
              <a:t>F</a:t>
            </a:r>
            <a:r>
              <a:rPr lang="it-IT" sz="1400" b="1" dirty="0" smtClean="0">
                <a:solidFill>
                  <a:schemeClr val="bg1">
                    <a:lumMod val="50000"/>
                  </a:schemeClr>
                </a:solidFill>
                <a:latin typeface="Bahnschrift" panose="020B0502040204020203" pitchFamily="34" charset="0"/>
              </a:rPr>
              <a:t>OTO 1</a:t>
            </a:r>
            <a:endParaRPr lang="it-IT" sz="1400" b="1" dirty="0">
              <a:solidFill>
                <a:schemeClr val="bg1">
                  <a:lumMod val="50000"/>
                </a:schemeClr>
              </a:solidFill>
              <a:latin typeface="Bahnschrift" panose="020B0502040204020203" pitchFamily="34" charset="0"/>
            </a:endParaRPr>
          </a:p>
        </p:txBody>
      </p:sp>
      <p:sp>
        <p:nvSpPr>
          <p:cNvPr id="26" name="Rettangolo 25"/>
          <p:cNvSpPr/>
          <p:nvPr/>
        </p:nvSpPr>
        <p:spPr>
          <a:xfrm>
            <a:off x="7398192" y="5179256"/>
            <a:ext cx="1943025" cy="492443"/>
          </a:xfrm>
          <a:prstGeom prst="rect">
            <a:avLst/>
          </a:prstGeom>
        </p:spPr>
        <p:txBody>
          <a:bodyPr wrap="square">
            <a:spAutoFit/>
          </a:bodyPr>
          <a:lstStyle/>
          <a:p>
            <a:pPr algn="just"/>
            <a:r>
              <a:rPr lang="it-IT" sz="1300" b="1" dirty="0" smtClean="0">
                <a:solidFill>
                  <a:schemeClr val="bg1">
                    <a:lumMod val="50000"/>
                  </a:schemeClr>
                </a:solidFill>
                <a:latin typeface="Bahnschrift" panose="020B0502040204020203" pitchFamily="34" charset="0"/>
              </a:rPr>
              <a:t>Ex-auditorium</a:t>
            </a:r>
          </a:p>
          <a:p>
            <a:pPr algn="just"/>
            <a:r>
              <a:rPr lang="it-IT" sz="1300" b="1" dirty="0" smtClean="0">
                <a:solidFill>
                  <a:schemeClr val="bg1">
                    <a:lumMod val="50000"/>
                  </a:schemeClr>
                </a:solidFill>
                <a:latin typeface="Bahnschrift" panose="020B0502040204020203" pitchFamily="34" charset="0"/>
              </a:rPr>
              <a:t>ante lavori</a:t>
            </a:r>
            <a:endParaRPr lang="it-IT" sz="1300" b="1" dirty="0">
              <a:solidFill>
                <a:schemeClr val="bg1">
                  <a:lumMod val="50000"/>
                </a:schemeClr>
              </a:solidFill>
              <a:latin typeface="Bahnschrift" panose="020B0502040204020203" pitchFamily="34" charset="0"/>
            </a:endParaRPr>
          </a:p>
        </p:txBody>
      </p:sp>
      <p:sp>
        <p:nvSpPr>
          <p:cNvPr id="27" name="Rettangolo 26"/>
          <p:cNvSpPr/>
          <p:nvPr/>
        </p:nvSpPr>
        <p:spPr>
          <a:xfrm>
            <a:off x="11000011" y="3889712"/>
            <a:ext cx="1191989" cy="1384995"/>
          </a:xfrm>
          <a:prstGeom prst="rect">
            <a:avLst/>
          </a:prstGeom>
        </p:spPr>
        <p:txBody>
          <a:bodyPr wrap="square">
            <a:spAutoFit/>
          </a:bodyPr>
          <a:lstStyle/>
          <a:p>
            <a:pPr algn="just"/>
            <a:r>
              <a:rPr lang="it-IT" sz="1400" b="1" dirty="0" smtClean="0">
                <a:solidFill>
                  <a:schemeClr val="bg1">
                    <a:lumMod val="50000"/>
                  </a:schemeClr>
                </a:solidFill>
                <a:latin typeface="Bahnschrift" panose="020B0502040204020203" pitchFamily="34" charset="0"/>
              </a:rPr>
              <a:t>Prospetto principale</a:t>
            </a:r>
          </a:p>
          <a:p>
            <a:pPr algn="just"/>
            <a:r>
              <a:rPr lang="it-IT" sz="1400" b="1" dirty="0">
                <a:solidFill>
                  <a:schemeClr val="bg1">
                    <a:lumMod val="50000"/>
                  </a:schemeClr>
                </a:solidFill>
                <a:latin typeface="Bahnschrift" panose="020B0502040204020203" pitchFamily="34" charset="0"/>
              </a:rPr>
              <a:t>s</a:t>
            </a:r>
            <a:r>
              <a:rPr lang="it-IT" sz="1400" b="1" dirty="0" smtClean="0">
                <a:solidFill>
                  <a:schemeClr val="bg1">
                    <a:lumMod val="50000"/>
                  </a:schemeClr>
                </a:solidFill>
                <a:latin typeface="Bahnschrift" panose="020B0502040204020203" pitchFamily="34" charset="0"/>
              </a:rPr>
              <a:t>tato di fatto</a:t>
            </a:r>
          </a:p>
          <a:p>
            <a:pPr algn="just"/>
            <a:endParaRPr lang="it-IT" sz="1400" b="1" dirty="0" smtClean="0">
              <a:solidFill>
                <a:schemeClr val="bg1">
                  <a:lumMod val="50000"/>
                </a:schemeClr>
              </a:solidFill>
              <a:latin typeface="Bahnschrift" panose="020B0502040204020203" pitchFamily="34" charset="0"/>
            </a:endParaRPr>
          </a:p>
          <a:p>
            <a:pPr algn="just"/>
            <a:endParaRPr lang="it-IT" sz="1400" b="1" dirty="0">
              <a:solidFill>
                <a:schemeClr val="bg1">
                  <a:lumMod val="50000"/>
                </a:schemeClr>
              </a:solidFill>
              <a:latin typeface="Bahnschrift" panose="020B0502040204020203" pitchFamily="34" charset="0"/>
            </a:endParaRPr>
          </a:p>
          <a:p>
            <a:pPr algn="just"/>
            <a:endParaRPr lang="it-IT" sz="1400" b="1" dirty="0">
              <a:solidFill>
                <a:schemeClr val="bg1">
                  <a:lumMod val="50000"/>
                </a:schemeClr>
              </a:solidFill>
              <a:latin typeface="Bahnschrift" panose="020B0502040204020203" pitchFamily="34" charset="0"/>
            </a:endParaRPr>
          </a:p>
        </p:txBody>
      </p:sp>
      <p:sp>
        <p:nvSpPr>
          <p:cNvPr id="30" name="Rettangolo 29"/>
          <p:cNvSpPr/>
          <p:nvPr/>
        </p:nvSpPr>
        <p:spPr>
          <a:xfrm>
            <a:off x="10104893" y="1473756"/>
            <a:ext cx="1943025" cy="1092607"/>
          </a:xfrm>
          <a:prstGeom prst="rect">
            <a:avLst/>
          </a:prstGeom>
        </p:spPr>
        <p:txBody>
          <a:bodyPr wrap="square">
            <a:spAutoFit/>
          </a:bodyPr>
          <a:lstStyle/>
          <a:p>
            <a:pPr algn="just"/>
            <a:r>
              <a:rPr lang="it-IT" sz="1300" b="1" dirty="0" smtClean="0">
                <a:solidFill>
                  <a:schemeClr val="bg1">
                    <a:lumMod val="50000"/>
                  </a:schemeClr>
                </a:solidFill>
                <a:latin typeface="Bahnschrift" panose="020B0502040204020203" pitchFamily="34" charset="0"/>
              </a:rPr>
              <a:t>Inquadramento generale con </a:t>
            </a:r>
          </a:p>
          <a:p>
            <a:pPr algn="just"/>
            <a:r>
              <a:rPr lang="it-IT" sz="1300" b="1" dirty="0">
                <a:solidFill>
                  <a:schemeClr val="bg1">
                    <a:lumMod val="50000"/>
                  </a:schemeClr>
                </a:solidFill>
                <a:latin typeface="Bahnschrift" panose="020B0502040204020203" pitchFamily="34" charset="0"/>
              </a:rPr>
              <a:t>i</a:t>
            </a:r>
            <a:r>
              <a:rPr lang="it-IT" sz="1300" b="1" dirty="0" smtClean="0">
                <a:solidFill>
                  <a:schemeClr val="bg1">
                    <a:lumMod val="50000"/>
                  </a:schemeClr>
                </a:solidFill>
                <a:latin typeface="Bahnschrift" panose="020B0502040204020203" pitchFamily="34" charset="0"/>
              </a:rPr>
              <a:t>ndividuazione </a:t>
            </a:r>
          </a:p>
          <a:p>
            <a:pPr algn="just"/>
            <a:r>
              <a:rPr lang="it-IT" sz="1300" b="1" dirty="0" smtClean="0">
                <a:solidFill>
                  <a:schemeClr val="bg1">
                    <a:lumMod val="50000"/>
                  </a:schemeClr>
                </a:solidFill>
                <a:latin typeface="Bahnschrift" panose="020B0502040204020203" pitchFamily="34" charset="0"/>
              </a:rPr>
              <a:t>Villa Colonnelli </a:t>
            </a:r>
          </a:p>
          <a:p>
            <a:pPr algn="just"/>
            <a:r>
              <a:rPr lang="it-IT" sz="1300" b="1" dirty="0" smtClean="0">
                <a:solidFill>
                  <a:schemeClr val="bg1">
                    <a:lumMod val="50000"/>
                  </a:schemeClr>
                </a:solidFill>
                <a:latin typeface="Bahnschrift" panose="020B0502040204020203" pitchFamily="34" charset="0"/>
              </a:rPr>
              <a:t>oggetto di intervento</a:t>
            </a:r>
            <a:endParaRPr lang="it-IT" sz="1300" b="1" dirty="0">
              <a:solidFill>
                <a:schemeClr val="bg1">
                  <a:lumMod val="50000"/>
                </a:schemeClr>
              </a:solidFill>
              <a:latin typeface="Bahnschrift" panose="020B0502040204020203" pitchFamily="34" charset="0"/>
            </a:endParaRPr>
          </a:p>
        </p:txBody>
      </p:sp>
      <p:sp>
        <p:nvSpPr>
          <p:cNvPr id="2" name="Rettangolo 1"/>
          <p:cNvSpPr/>
          <p:nvPr/>
        </p:nvSpPr>
        <p:spPr>
          <a:xfrm>
            <a:off x="717215" y="821796"/>
            <a:ext cx="6096000" cy="4832092"/>
          </a:xfrm>
          <a:prstGeom prst="rect">
            <a:avLst/>
          </a:prstGeom>
        </p:spPr>
        <p:txBody>
          <a:bodyPr>
            <a:spAutoFit/>
          </a:bodyPr>
          <a:lstStyle/>
          <a:p>
            <a:endParaRPr lang="it-IT" sz="1100" dirty="0" smtClean="0">
              <a:latin typeface="Bahnschrift" panose="020B0502040204020203" pitchFamily="34" charset="0"/>
            </a:endParaRPr>
          </a:p>
          <a:p>
            <a:r>
              <a:rPr lang="it-IT" sz="1100" dirty="0" smtClean="0">
                <a:latin typeface="Bahnschrift" panose="020B0502040204020203" pitchFamily="34" charset="0"/>
              </a:rPr>
              <a:t>Con </a:t>
            </a:r>
            <a:r>
              <a:rPr lang="it-IT" sz="1100" dirty="0">
                <a:latin typeface="Bahnschrift" panose="020B0502040204020203" pitchFamily="34" charset="0"/>
              </a:rPr>
              <a:t>Delibera di Giunta n. 708 del 28.08.2025 si è provveduto all'approvazione del DIP in coerenza con la soluzione individuata tra le alternative </a:t>
            </a:r>
            <a:r>
              <a:rPr lang="it-IT" sz="1100" dirty="0" smtClean="0">
                <a:latin typeface="Bahnschrift" panose="020B0502040204020203" pitchFamily="34" charset="0"/>
              </a:rPr>
              <a:t>analizzate </a:t>
            </a:r>
            <a:r>
              <a:rPr lang="it-IT" sz="1100" dirty="0">
                <a:latin typeface="Bahnschrift" panose="020B0502040204020203" pitchFamily="34" charset="0"/>
              </a:rPr>
              <a:t>nel DOCFAP. </a:t>
            </a:r>
          </a:p>
          <a:p>
            <a:r>
              <a:rPr lang="it-IT" sz="1100" dirty="0">
                <a:latin typeface="Bahnschrift" panose="020B0502040204020203" pitchFamily="34" charset="0"/>
              </a:rPr>
              <a:t>L'intervento riguarda la messa in sicurezza e riqualificazione di villa Colonnelli, dimora </a:t>
            </a:r>
            <a:r>
              <a:rPr lang="it-IT" sz="1100" dirty="0" smtClean="0">
                <a:latin typeface="Bahnschrift" panose="020B0502040204020203" pitchFamily="34" charset="0"/>
              </a:rPr>
              <a:t>storica</a:t>
            </a:r>
          </a:p>
          <a:p>
            <a:r>
              <a:rPr lang="it-IT" sz="1100" dirty="0" smtClean="0">
                <a:latin typeface="Bahnschrift" panose="020B0502040204020203" pitchFamily="34" charset="0"/>
              </a:rPr>
              <a:t>soggetta a vincolo di tutela ai sensi del </a:t>
            </a:r>
            <a:r>
              <a:rPr lang="it-IT" sz="1100" dirty="0" err="1" smtClean="0">
                <a:latin typeface="Bahnschrift" panose="020B0502040204020203" pitchFamily="34" charset="0"/>
              </a:rPr>
              <a:t>D.Lgs</a:t>
            </a:r>
            <a:r>
              <a:rPr lang="it-IT" sz="1100" dirty="0" smtClean="0">
                <a:latin typeface="Bahnschrift" panose="020B0502040204020203" pitchFamily="34" charset="0"/>
              </a:rPr>
              <a:t> 42/2004, </a:t>
            </a:r>
            <a:r>
              <a:rPr lang="it-IT" sz="1100" dirty="0">
                <a:latin typeface="Bahnschrift" panose="020B0502040204020203" pitchFamily="34" charset="0"/>
              </a:rPr>
              <a:t>inserita all'interno di un'area verde confinante con il parco di </a:t>
            </a:r>
            <a:r>
              <a:rPr lang="it-IT" sz="1100" dirty="0" err="1" smtClean="0">
                <a:latin typeface="Bahnschrift" panose="020B0502040204020203" pitchFamily="34" charset="0"/>
              </a:rPr>
              <a:t>Posatora</a:t>
            </a:r>
            <a:r>
              <a:rPr lang="it-IT" sz="1100" dirty="0" smtClean="0">
                <a:latin typeface="Bahnschrift" panose="020B0502040204020203" pitchFamily="34" charset="0"/>
              </a:rPr>
              <a:t>, allo stato attuale in forte stato di degrado.</a:t>
            </a:r>
            <a:endParaRPr lang="it-IT" sz="1100" dirty="0">
              <a:latin typeface="Bahnschrift" panose="020B0502040204020203" pitchFamily="34" charset="0"/>
            </a:endParaRPr>
          </a:p>
          <a:p>
            <a:endParaRPr lang="it-IT" sz="1100" dirty="0" smtClean="0">
              <a:latin typeface="Bahnschrift" panose="020B0502040204020203" pitchFamily="34" charset="0"/>
            </a:endParaRPr>
          </a:p>
          <a:p>
            <a:r>
              <a:rPr lang="it-IT" sz="1100" dirty="0" smtClean="0">
                <a:latin typeface="Bahnschrift" panose="020B0502040204020203" pitchFamily="34" charset="0"/>
              </a:rPr>
              <a:t>Il Progetto di Fattibilità Tecnica ed Economica è stato consegnato in data 30/10/2025. </a:t>
            </a:r>
          </a:p>
          <a:p>
            <a:r>
              <a:rPr lang="it-IT" sz="1100" dirty="0">
                <a:latin typeface="Bahnschrift" panose="020B0502040204020203" pitchFamily="34" charset="0"/>
              </a:rPr>
              <a:t>L'intervento di questo primo stralcio prevede opere legate al consolidamento statico e al miglioramento sismico del fabbricato. </a:t>
            </a:r>
            <a:endParaRPr lang="it-IT" sz="1100" dirty="0" smtClean="0">
              <a:latin typeface="Bahnschrift" panose="020B0502040204020203" pitchFamily="34" charset="0"/>
            </a:endParaRPr>
          </a:p>
          <a:p>
            <a:endParaRPr lang="it-IT" sz="1100" dirty="0" smtClean="0">
              <a:latin typeface="Bahnschrift" panose="020B0502040204020203" pitchFamily="34" charset="0"/>
            </a:endParaRPr>
          </a:p>
          <a:p>
            <a:r>
              <a:rPr lang="it-IT" sz="1100" dirty="0" smtClean="0">
                <a:latin typeface="Bahnschrift" panose="020B0502040204020203" pitchFamily="34" charset="0"/>
              </a:rPr>
              <a:t>I principali interventi proposti:</a:t>
            </a:r>
          </a:p>
          <a:p>
            <a:pPr marL="171450" indent="-171450">
              <a:buFontTx/>
              <a:buChar char="-"/>
            </a:pPr>
            <a:r>
              <a:rPr lang="it-IT" sz="1100" dirty="0" smtClean="0">
                <a:latin typeface="Bahnschrift" panose="020B0502040204020203" pitchFamily="34" charset="0"/>
              </a:rPr>
              <a:t>Rifacimento della copertura</a:t>
            </a:r>
          </a:p>
          <a:p>
            <a:pPr marL="171450" indent="-171450">
              <a:buFontTx/>
              <a:buChar char="-"/>
            </a:pPr>
            <a:r>
              <a:rPr lang="it-IT" sz="1100" dirty="0" smtClean="0">
                <a:latin typeface="Bahnschrift" panose="020B0502040204020203" pitchFamily="34" charset="0"/>
              </a:rPr>
              <a:t>Consolidamento delle fondazioni</a:t>
            </a:r>
          </a:p>
          <a:p>
            <a:pPr marL="171450" indent="-171450">
              <a:buFontTx/>
              <a:buChar char="-"/>
            </a:pPr>
            <a:r>
              <a:rPr lang="it-IT" sz="1100" dirty="0" smtClean="0">
                <a:latin typeface="Bahnschrift" panose="020B0502040204020203" pitchFamily="34" charset="0"/>
              </a:rPr>
              <a:t>Consolidamento dei solai di piano</a:t>
            </a:r>
          </a:p>
          <a:p>
            <a:pPr marL="171450" indent="-171450">
              <a:buFontTx/>
              <a:buChar char="-"/>
            </a:pPr>
            <a:r>
              <a:rPr lang="it-IT" sz="1100" dirty="0" smtClean="0">
                <a:latin typeface="Bahnschrift" panose="020B0502040204020203" pitchFamily="34" charset="0"/>
              </a:rPr>
              <a:t>Consolidamento delle murature del piano terra</a:t>
            </a:r>
          </a:p>
          <a:p>
            <a:pPr marL="171450" indent="-171450">
              <a:buFontTx/>
              <a:buChar char="-"/>
            </a:pPr>
            <a:r>
              <a:rPr lang="it-IT" sz="1100" dirty="0" smtClean="0">
                <a:latin typeface="Bahnschrift" panose="020B0502040204020203" pitchFamily="34" charset="0"/>
              </a:rPr>
              <a:t>Rifacimento del portico lato </a:t>
            </a:r>
            <a:r>
              <a:rPr lang="it-IT" sz="1100" dirty="0" smtClean="0">
                <a:latin typeface="Bahnschrift" panose="020B0502040204020203" pitchFamily="34" charset="0"/>
              </a:rPr>
              <a:t>nord-ovest</a:t>
            </a:r>
            <a:endParaRPr lang="it-IT" sz="1100" dirty="0" smtClean="0">
              <a:latin typeface="Bahnschrift" panose="020B0502040204020203" pitchFamily="34" charset="0"/>
            </a:endParaRPr>
          </a:p>
          <a:p>
            <a:pPr marL="171450" indent="-171450">
              <a:buFontTx/>
              <a:buChar char="-"/>
            </a:pPr>
            <a:r>
              <a:rPr lang="it-IT" sz="1100" dirty="0" smtClean="0">
                <a:latin typeface="Bahnschrift" panose="020B0502040204020203" pitchFamily="34" charset="0"/>
              </a:rPr>
              <a:t>Tamponatura delle bucature</a:t>
            </a:r>
          </a:p>
          <a:p>
            <a:pPr marL="171450" indent="-171450">
              <a:buFontTx/>
              <a:buChar char="-"/>
            </a:pPr>
            <a:r>
              <a:rPr lang="it-IT" sz="1100" dirty="0" smtClean="0">
                <a:latin typeface="Bahnschrift" panose="020B0502040204020203" pitchFamily="34" charset="0"/>
              </a:rPr>
              <a:t>Smaltimento acque meteoriche</a:t>
            </a:r>
          </a:p>
          <a:p>
            <a:endParaRPr lang="it-IT" sz="1100" dirty="0" smtClean="0">
              <a:latin typeface="Bahnschrift" panose="020B0502040204020203" pitchFamily="34" charset="0"/>
            </a:endParaRPr>
          </a:p>
          <a:p>
            <a:r>
              <a:rPr lang="it-IT" sz="1100" dirty="0" smtClean="0">
                <a:latin typeface="Bahnschrift" panose="020B0502040204020203" pitchFamily="34" charset="0"/>
              </a:rPr>
              <a:t>Sono stati richiesti calcoli integrativi al fine di valutare soluzioni tecniche </a:t>
            </a:r>
            <a:r>
              <a:rPr lang="it-IT" sz="1100" dirty="0" smtClean="0">
                <a:latin typeface="Bahnschrift" panose="020B0502040204020203" pitchFamily="34" charset="0"/>
              </a:rPr>
              <a:t>che possano </a:t>
            </a:r>
            <a:r>
              <a:rPr lang="it-IT" sz="1100" dirty="0" smtClean="0">
                <a:latin typeface="Bahnschrift" panose="020B0502040204020203" pitchFamily="34" charset="0"/>
              </a:rPr>
              <a:t>apportare un miglioramento sismico maggiormente performante. </a:t>
            </a:r>
            <a:endParaRPr lang="it-IT" sz="1100" dirty="0">
              <a:latin typeface="Bahnschrift" panose="020B0502040204020203" pitchFamily="34" charset="0"/>
            </a:endParaRPr>
          </a:p>
          <a:p>
            <a:r>
              <a:rPr lang="it-IT" sz="1100" dirty="0" smtClean="0">
                <a:latin typeface="Bahnschrift" panose="020B0502040204020203" pitchFamily="34" charset="0"/>
              </a:rPr>
              <a:t>IL PFTE, a fronte delle valutazioni integrative, sarà trasmesso alla Soprintendenza di competenza per il rilascio del relativo parere.</a:t>
            </a:r>
          </a:p>
          <a:p>
            <a:endParaRPr lang="it-IT" sz="1100" dirty="0" smtClean="0">
              <a:latin typeface="Bahnschrift" panose="020B0502040204020203" pitchFamily="34" charset="0"/>
            </a:endParaRPr>
          </a:p>
          <a:p>
            <a:endParaRPr lang="it-IT" sz="1100" dirty="0">
              <a:latin typeface="Bahnschrift" panose="020B0502040204020203" pitchFamily="34" charset="0"/>
            </a:endParaRPr>
          </a:p>
          <a:p>
            <a:endParaRPr lang="it-IT" sz="1100" dirty="0" smtClean="0">
              <a:latin typeface="Bahnschrift" panose="020B0502040204020203" pitchFamily="34" charset="0"/>
            </a:endParaRPr>
          </a:p>
        </p:txBody>
      </p:sp>
      <p:pic>
        <p:nvPicPr>
          <p:cNvPr id="3" name="Immagine 2"/>
          <p:cNvPicPr>
            <a:picLocks noChangeAspect="1"/>
          </p:cNvPicPr>
          <p:nvPr/>
        </p:nvPicPr>
        <p:blipFill rotWithShape="1">
          <a:blip r:embed="rId3" cstate="screen">
            <a:extLst>
              <a:ext uri="{28A0092B-C50C-407E-A947-70E740481C1C}">
                <a14:useLocalDpi xmlns:a14="http://schemas.microsoft.com/office/drawing/2010/main" val="0"/>
              </a:ext>
            </a:extLst>
          </a:blip>
          <a:srcRect l="6641" t="-11861" r="28" b="14632"/>
          <a:stretch/>
        </p:blipFill>
        <p:spPr>
          <a:xfrm>
            <a:off x="6923096" y="4141321"/>
            <a:ext cx="4008379" cy="2564279"/>
          </a:xfrm>
          <a:prstGeom prst="rect">
            <a:avLst/>
          </a:prstGeom>
        </p:spPr>
      </p:pic>
      <p:pic>
        <p:nvPicPr>
          <p:cNvPr id="4" name="Immagine 3"/>
          <p:cNvPicPr>
            <a:picLocks noChangeAspect="1"/>
          </p:cNvPicPr>
          <p:nvPr/>
        </p:nvPicPr>
        <p:blipFill rotWithShape="1">
          <a:blip r:embed="rId4" cstate="screen">
            <a:extLst>
              <a:ext uri="{28A0092B-C50C-407E-A947-70E740481C1C}">
                <a14:useLocalDpi xmlns:a14="http://schemas.microsoft.com/office/drawing/2010/main" val="0"/>
              </a:ext>
            </a:extLst>
          </a:blip>
          <a:srcRect b="14699"/>
          <a:stretch/>
        </p:blipFill>
        <p:spPr>
          <a:xfrm>
            <a:off x="6933529" y="2600832"/>
            <a:ext cx="4062558" cy="1961357"/>
          </a:xfrm>
          <a:prstGeom prst="rect">
            <a:avLst/>
          </a:prstGeom>
        </p:spPr>
      </p:pic>
      <p:sp>
        <p:nvSpPr>
          <p:cNvPr id="14" name="Rettangolo 13"/>
          <p:cNvSpPr/>
          <p:nvPr/>
        </p:nvSpPr>
        <p:spPr>
          <a:xfrm>
            <a:off x="720871" y="5040256"/>
            <a:ext cx="6677321" cy="1569660"/>
          </a:xfrm>
          <a:prstGeom prst="rect">
            <a:avLst/>
          </a:prstGeom>
        </p:spPr>
        <p:txBody>
          <a:bodyPr wrap="square">
            <a:spAutoFit/>
          </a:bodyPr>
          <a:lstStyle/>
          <a:p>
            <a:pPr algn="just"/>
            <a:endParaRPr lang="it-IT" sz="16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Localizzazione intervento:   </a:t>
            </a:r>
            <a:r>
              <a:rPr lang="it-IT" sz="1600" dirty="0" smtClean="0">
                <a:solidFill>
                  <a:srgbClr val="000000"/>
                </a:solidFill>
                <a:latin typeface="Bahnschrift" panose="020B0502040204020203" pitchFamily="34" charset="0"/>
              </a:rPr>
              <a:t>   </a:t>
            </a:r>
            <a:r>
              <a:rPr lang="it-IT" sz="1600" b="1" dirty="0" err="1" smtClean="0">
                <a:solidFill>
                  <a:srgbClr val="007BFA"/>
                </a:solidFill>
                <a:latin typeface="Bahnschrift" panose="020B0502040204020203" pitchFamily="34" charset="0"/>
              </a:rPr>
              <a:t>Posatora</a:t>
            </a:r>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€ 900.000,00</a:t>
            </a:r>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€ 644.135,93   </a:t>
            </a:r>
            <a:r>
              <a:rPr lang="it-IT" sz="1200" b="1" dirty="0" smtClean="0">
                <a:solidFill>
                  <a:srgbClr val="007BFA"/>
                </a:solidFill>
                <a:latin typeface="Bahnschrift" panose="020B0502040204020203" pitchFamily="34" charset="0"/>
              </a:rPr>
              <a:t>(al netto d’IVA)</a:t>
            </a: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b="1" dirty="0" smtClean="0">
                <a:solidFill>
                  <a:srgbClr val="007BFA"/>
                </a:solidFill>
                <a:latin typeface="Bahnschrift" panose="020B0502040204020203" pitchFamily="34" charset="0"/>
              </a:rPr>
              <a:t>Fondi </a:t>
            </a:r>
            <a:r>
              <a:rPr lang="it-IT" sz="1600" b="1" dirty="0" smtClean="0">
                <a:solidFill>
                  <a:srgbClr val="007BFA"/>
                </a:solidFill>
                <a:latin typeface="Bahnschrift" panose="020B0502040204020203" pitchFamily="34" charset="0"/>
              </a:rPr>
              <a:t>propri (frana)</a:t>
            </a:r>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progettazione</a:t>
            </a:r>
            <a:endParaRPr lang="it-IT" sz="1600" b="1" dirty="0" smtClean="0">
              <a:solidFill>
                <a:srgbClr val="007BFA"/>
              </a:solidFill>
              <a:latin typeface="Bahnschrift" panose="020B0502040204020203" pitchFamily="34" charset="0"/>
            </a:endParaRPr>
          </a:p>
        </p:txBody>
      </p:sp>
      <p:pic>
        <p:nvPicPr>
          <p:cNvPr id="5" name="Immagine 4"/>
          <p:cNvPicPr>
            <a:picLocks noChangeAspect="1"/>
          </p:cNvPicPr>
          <p:nvPr/>
        </p:nvPicPr>
        <p:blipFill rotWithShape="1">
          <a:blip r:embed="rId5" cstate="screen">
            <a:extLst>
              <a:ext uri="{28A0092B-C50C-407E-A947-70E740481C1C}">
                <a14:useLocalDpi xmlns:a14="http://schemas.microsoft.com/office/drawing/2010/main" val="0"/>
              </a:ext>
            </a:extLst>
          </a:blip>
          <a:srcRect l="15060" r="13931" b="14598"/>
          <a:stretch/>
        </p:blipFill>
        <p:spPr>
          <a:xfrm>
            <a:off x="6933529" y="98257"/>
            <a:ext cx="3150228" cy="2418440"/>
          </a:xfrm>
          <a:prstGeom prst="rect">
            <a:avLst/>
          </a:prstGeom>
        </p:spPr>
      </p:pic>
      <p:sp>
        <p:nvSpPr>
          <p:cNvPr id="6" name="Ovale 5"/>
          <p:cNvSpPr/>
          <p:nvPr/>
        </p:nvSpPr>
        <p:spPr>
          <a:xfrm>
            <a:off x="7608816" y="853947"/>
            <a:ext cx="1241570" cy="1268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10104893" y="1175074"/>
            <a:ext cx="843743" cy="369332"/>
          </a:xfrm>
          <a:prstGeom prst="rect">
            <a:avLst/>
          </a:prstGeom>
        </p:spPr>
        <p:txBody>
          <a:bodyPr wrap="square">
            <a:spAutoFit/>
          </a:bodyPr>
          <a:lstStyle/>
          <a:p>
            <a:pPr algn="just"/>
            <a:r>
              <a:rPr lang="it-IT" b="1" dirty="0" smtClean="0">
                <a:solidFill>
                  <a:schemeClr val="bg1">
                    <a:lumMod val="50000"/>
                  </a:schemeClr>
                </a:solidFill>
                <a:latin typeface="Bahnschrift" panose="020B0502040204020203" pitchFamily="34" charset="0"/>
              </a:rPr>
              <a:t>F</a:t>
            </a:r>
            <a:r>
              <a:rPr lang="it-IT" sz="1400" b="1" dirty="0" smtClean="0">
                <a:solidFill>
                  <a:schemeClr val="bg1">
                    <a:lumMod val="50000"/>
                  </a:schemeClr>
                </a:solidFill>
                <a:latin typeface="Bahnschrift" panose="020B0502040204020203" pitchFamily="34" charset="0"/>
              </a:rPr>
              <a:t>OTO 1</a:t>
            </a:r>
            <a:endParaRPr lang="it-IT" sz="1400" b="1" dirty="0">
              <a:solidFill>
                <a:schemeClr val="bg1">
                  <a:lumMod val="50000"/>
                </a:schemeClr>
              </a:solidFill>
              <a:latin typeface="Bahnschrift" panose="020B0502040204020203" pitchFamily="34" charset="0"/>
            </a:endParaRPr>
          </a:p>
        </p:txBody>
      </p:sp>
      <p:sp>
        <p:nvSpPr>
          <p:cNvPr id="18" name="Rettangolo 17"/>
          <p:cNvSpPr/>
          <p:nvPr/>
        </p:nvSpPr>
        <p:spPr>
          <a:xfrm>
            <a:off x="11006520" y="3647776"/>
            <a:ext cx="843743" cy="369332"/>
          </a:xfrm>
          <a:prstGeom prst="rect">
            <a:avLst/>
          </a:prstGeom>
        </p:spPr>
        <p:txBody>
          <a:bodyPr wrap="square">
            <a:spAutoFit/>
          </a:bodyPr>
          <a:lstStyle/>
          <a:p>
            <a:pPr algn="just"/>
            <a:r>
              <a:rPr lang="it-IT" b="1" dirty="0" smtClean="0">
                <a:solidFill>
                  <a:schemeClr val="bg1">
                    <a:lumMod val="50000"/>
                  </a:schemeClr>
                </a:solidFill>
                <a:latin typeface="Bahnschrift" panose="020B0502040204020203" pitchFamily="34" charset="0"/>
              </a:rPr>
              <a:t>F</a:t>
            </a:r>
            <a:r>
              <a:rPr lang="it-IT" sz="1400" b="1" dirty="0" smtClean="0">
                <a:solidFill>
                  <a:schemeClr val="bg1">
                    <a:lumMod val="50000"/>
                  </a:schemeClr>
                </a:solidFill>
                <a:latin typeface="Bahnschrift" panose="020B0502040204020203" pitchFamily="34" charset="0"/>
              </a:rPr>
              <a:t>OTO 2</a:t>
            </a:r>
            <a:endParaRPr lang="it-IT" sz="1400" b="1" dirty="0">
              <a:solidFill>
                <a:schemeClr val="bg1">
                  <a:lumMod val="50000"/>
                </a:schemeClr>
              </a:solidFill>
              <a:latin typeface="Bahnschrift" panose="020B0502040204020203" pitchFamily="34" charset="0"/>
            </a:endParaRPr>
          </a:p>
        </p:txBody>
      </p:sp>
      <p:sp>
        <p:nvSpPr>
          <p:cNvPr id="20" name="Rettangolo 19"/>
          <p:cNvSpPr/>
          <p:nvPr/>
        </p:nvSpPr>
        <p:spPr>
          <a:xfrm>
            <a:off x="10996087" y="5809697"/>
            <a:ext cx="1191989" cy="1600438"/>
          </a:xfrm>
          <a:prstGeom prst="rect">
            <a:avLst/>
          </a:prstGeom>
        </p:spPr>
        <p:txBody>
          <a:bodyPr wrap="square">
            <a:spAutoFit/>
          </a:bodyPr>
          <a:lstStyle/>
          <a:p>
            <a:r>
              <a:rPr lang="it-IT" sz="1400" b="1" dirty="0" smtClean="0">
                <a:solidFill>
                  <a:schemeClr val="bg1">
                    <a:lumMod val="50000"/>
                  </a:schemeClr>
                </a:solidFill>
                <a:latin typeface="Bahnschrift" panose="020B0502040204020203" pitchFamily="34" charset="0"/>
              </a:rPr>
              <a:t>Prospetto principale</a:t>
            </a:r>
          </a:p>
          <a:p>
            <a:r>
              <a:rPr lang="it-IT" sz="1400" b="1" dirty="0">
                <a:solidFill>
                  <a:schemeClr val="bg1">
                    <a:lumMod val="50000"/>
                  </a:schemeClr>
                </a:solidFill>
                <a:latin typeface="Bahnschrift" panose="020B0502040204020203" pitchFamily="34" charset="0"/>
              </a:rPr>
              <a:t>s</a:t>
            </a:r>
            <a:r>
              <a:rPr lang="it-IT" sz="1400" b="1" dirty="0" smtClean="0">
                <a:solidFill>
                  <a:schemeClr val="bg1">
                    <a:lumMod val="50000"/>
                  </a:schemeClr>
                </a:solidFill>
                <a:latin typeface="Bahnschrift" panose="020B0502040204020203" pitchFamily="34" charset="0"/>
              </a:rPr>
              <a:t>tato di progetto</a:t>
            </a:r>
          </a:p>
          <a:p>
            <a:pPr algn="just"/>
            <a:endParaRPr lang="it-IT" sz="1400" b="1" dirty="0" smtClean="0">
              <a:solidFill>
                <a:schemeClr val="bg1">
                  <a:lumMod val="50000"/>
                </a:schemeClr>
              </a:solidFill>
              <a:latin typeface="Bahnschrift" panose="020B0502040204020203" pitchFamily="34" charset="0"/>
            </a:endParaRPr>
          </a:p>
          <a:p>
            <a:pPr algn="just"/>
            <a:endParaRPr lang="it-IT" sz="1400" b="1" dirty="0">
              <a:solidFill>
                <a:schemeClr val="bg1">
                  <a:lumMod val="50000"/>
                </a:schemeClr>
              </a:solidFill>
              <a:latin typeface="Bahnschrift" panose="020B0502040204020203" pitchFamily="34" charset="0"/>
            </a:endParaRPr>
          </a:p>
          <a:p>
            <a:pPr algn="just"/>
            <a:endParaRPr lang="it-IT" sz="1400" b="1" dirty="0">
              <a:solidFill>
                <a:schemeClr val="bg1">
                  <a:lumMod val="50000"/>
                </a:schemeClr>
              </a:solidFill>
              <a:latin typeface="Bahnschrift" panose="020B0502040204020203" pitchFamily="34" charset="0"/>
            </a:endParaRPr>
          </a:p>
        </p:txBody>
      </p:sp>
      <p:sp>
        <p:nvSpPr>
          <p:cNvPr id="21" name="Rettangolo 20"/>
          <p:cNvSpPr/>
          <p:nvPr/>
        </p:nvSpPr>
        <p:spPr>
          <a:xfrm>
            <a:off x="10996087" y="5578219"/>
            <a:ext cx="843743" cy="369332"/>
          </a:xfrm>
          <a:prstGeom prst="rect">
            <a:avLst/>
          </a:prstGeom>
        </p:spPr>
        <p:txBody>
          <a:bodyPr wrap="square">
            <a:spAutoFit/>
          </a:bodyPr>
          <a:lstStyle/>
          <a:p>
            <a:pPr algn="just"/>
            <a:r>
              <a:rPr lang="it-IT" b="1" dirty="0" smtClean="0">
                <a:solidFill>
                  <a:schemeClr val="bg1">
                    <a:lumMod val="50000"/>
                  </a:schemeClr>
                </a:solidFill>
                <a:latin typeface="Bahnschrift" panose="020B0502040204020203" pitchFamily="34" charset="0"/>
              </a:rPr>
              <a:t>F</a:t>
            </a:r>
            <a:r>
              <a:rPr lang="it-IT" sz="1400" b="1" dirty="0" smtClean="0">
                <a:solidFill>
                  <a:schemeClr val="bg1">
                    <a:lumMod val="50000"/>
                  </a:schemeClr>
                </a:solidFill>
                <a:latin typeface="Bahnschrift" panose="020B0502040204020203" pitchFamily="34" charset="0"/>
              </a:rPr>
              <a:t>OTO </a:t>
            </a:r>
            <a:r>
              <a:rPr lang="it-IT" sz="1400" b="1" dirty="0">
                <a:solidFill>
                  <a:schemeClr val="bg1">
                    <a:lumMod val="50000"/>
                  </a:schemeClr>
                </a:solidFill>
                <a:latin typeface="Bahnschrift" panose="020B0502040204020203" pitchFamily="34" charset="0"/>
              </a:rPr>
              <a:t>3</a:t>
            </a:r>
          </a:p>
        </p:txBody>
      </p:sp>
      <p:sp>
        <p:nvSpPr>
          <p:cNvPr id="19" name="Rettangolo 18"/>
          <p:cNvSpPr/>
          <p:nvPr/>
        </p:nvSpPr>
        <p:spPr>
          <a:xfrm>
            <a:off x="788886" y="156868"/>
            <a:ext cx="5836684" cy="697079"/>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MESSA IN SICUREZZA VILLA COLONNELLI A POSATORA – 1° STRALCIO</a:t>
            </a:r>
            <a:endParaRPr lang="it-IT" sz="2000" dirty="0">
              <a:solidFill>
                <a:schemeClr val="bg1"/>
              </a:solidFill>
            </a:endParaRPr>
          </a:p>
        </p:txBody>
      </p:sp>
      <p:sp>
        <p:nvSpPr>
          <p:cNvPr id="22" name="Rettangolo 21"/>
          <p:cNvSpPr/>
          <p:nvPr/>
        </p:nvSpPr>
        <p:spPr>
          <a:xfrm>
            <a:off x="54692" y="227276"/>
            <a:ext cx="646331"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14</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936695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1056812" y="1634517"/>
            <a:ext cx="5236867" cy="2954655"/>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1600" dirty="0">
                <a:solidFill>
                  <a:srgbClr val="000000"/>
                </a:solidFill>
                <a:latin typeface="Arial1"/>
              </a:rPr>
              <a:t>L'intervento è attualmente in corso di progettazione e </a:t>
            </a:r>
            <a:r>
              <a:rPr lang="it-IT" sz="1600" dirty="0" err="1">
                <a:solidFill>
                  <a:srgbClr val="000000"/>
                </a:solidFill>
                <a:latin typeface="Arial1"/>
              </a:rPr>
              <a:t>prevederà</a:t>
            </a:r>
            <a:r>
              <a:rPr lang="it-IT" sz="1600" dirty="0">
                <a:solidFill>
                  <a:srgbClr val="000000"/>
                </a:solidFill>
                <a:latin typeface="Arial1"/>
              </a:rPr>
              <a:t> la demolizione del vecchio ossario serie </a:t>
            </a:r>
            <a:r>
              <a:rPr lang="it-IT" sz="1600" dirty="0" smtClean="0">
                <a:solidFill>
                  <a:srgbClr val="000000"/>
                </a:solidFill>
                <a:latin typeface="Arial1"/>
              </a:rPr>
              <a:t>1, collocato a ridosso di via </a:t>
            </a:r>
            <a:r>
              <a:rPr lang="it-IT" sz="1600" dirty="0" err="1" smtClean="0">
                <a:solidFill>
                  <a:srgbClr val="000000"/>
                </a:solidFill>
                <a:latin typeface="Arial1"/>
              </a:rPr>
              <a:t>Ciarafoni</a:t>
            </a:r>
            <a:r>
              <a:rPr lang="it-IT" sz="1600" dirty="0" smtClean="0">
                <a:solidFill>
                  <a:srgbClr val="000000"/>
                </a:solidFill>
                <a:latin typeface="Arial1"/>
              </a:rPr>
              <a:t>, e </a:t>
            </a:r>
            <a:r>
              <a:rPr lang="it-IT" sz="1600" dirty="0">
                <a:solidFill>
                  <a:srgbClr val="000000"/>
                </a:solidFill>
                <a:latin typeface="Arial1"/>
              </a:rPr>
              <a:t>la realizzazione </a:t>
            </a:r>
            <a:r>
              <a:rPr lang="it-IT" sz="1600" dirty="0" smtClean="0">
                <a:solidFill>
                  <a:srgbClr val="000000"/>
                </a:solidFill>
                <a:latin typeface="Arial1"/>
              </a:rPr>
              <a:t>al suo posto di </a:t>
            </a:r>
            <a:r>
              <a:rPr lang="it-IT" sz="1600" dirty="0">
                <a:solidFill>
                  <a:srgbClr val="000000"/>
                </a:solidFill>
                <a:latin typeface="Arial1"/>
              </a:rPr>
              <a:t>un nuovo colombario </a:t>
            </a:r>
            <a:r>
              <a:rPr lang="it-IT" sz="1600" dirty="0" smtClean="0">
                <a:solidFill>
                  <a:srgbClr val="000000"/>
                </a:solidFill>
                <a:latin typeface="Arial1"/>
              </a:rPr>
              <a:t>idoneo </a:t>
            </a:r>
            <a:r>
              <a:rPr lang="it-IT" sz="1600" dirty="0">
                <a:solidFill>
                  <a:srgbClr val="000000"/>
                </a:solidFill>
                <a:latin typeface="Arial1"/>
              </a:rPr>
              <a:t>ad ospitare n. 35 nuovi loculi, che potrà soddisfare la richiesta di nuove sepolture per tale cimitero</a:t>
            </a:r>
            <a:r>
              <a:rPr lang="it-IT" sz="1600" dirty="0" smtClean="0">
                <a:solidFill>
                  <a:srgbClr val="000000"/>
                </a:solidFill>
                <a:latin typeface="Arial1"/>
              </a:rPr>
              <a:t>.</a:t>
            </a:r>
          </a:p>
          <a:p>
            <a:pPr algn="just"/>
            <a:r>
              <a:rPr lang="it-IT" sz="1600" dirty="0" smtClean="0">
                <a:solidFill>
                  <a:srgbClr val="000000"/>
                </a:solidFill>
                <a:latin typeface="Arial1"/>
              </a:rPr>
              <a:t>E</a:t>
            </a:r>
            <a:r>
              <a:rPr lang="it-IT" sz="1600" dirty="0">
                <a:solidFill>
                  <a:srgbClr val="000000"/>
                </a:solidFill>
                <a:latin typeface="Arial1"/>
              </a:rPr>
              <a:t>' stato redatto </a:t>
            </a:r>
            <a:r>
              <a:rPr lang="it-IT" sz="1600" dirty="0" smtClean="0">
                <a:solidFill>
                  <a:srgbClr val="000000"/>
                </a:solidFill>
                <a:latin typeface="Arial1"/>
              </a:rPr>
              <a:t>il progetto di fattibilità tecnico economica </a:t>
            </a:r>
            <a:r>
              <a:rPr lang="it-IT" sz="1600" dirty="0">
                <a:solidFill>
                  <a:srgbClr val="000000"/>
                </a:solidFill>
                <a:latin typeface="Arial1"/>
              </a:rPr>
              <a:t>dai professionisti </a:t>
            </a:r>
            <a:r>
              <a:rPr lang="it-IT" sz="1600" dirty="0" smtClean="0">
                <a:solidFill>
                  <a:srgbClr val="000000"/>
                </a:solidFill>
                <a:latin typeface="Arial1"/>
              </a:rPr>
              <a:t>incaricati, </a:t>
            </a:r>
            <a:r>
              <a:rPr lang="it-IT" sz="1600" dirty="0">
                <a:solidFill>
                  <a:srgbClr val="000000"/>
                </a:solidFill>
                <a:latin typeface="Arial1"/>
              </a:rPr>
              <a:t>che è stato trasmesso agli Enti (Soprintendenza, Parco del </a:t>
            </a:r>
            <a:r>
              <a:rPr lang="it-IT" sz="1600" dirty="0" err="1">
                <a:solidFill>
                  <a:srgbClr val="000000"/>
                </a:solidFill>
                <a:latin typeface="Arial1"/>
              </a:rPr>
              <a:t>Conero</a:t>
            </a:r>
            <a:r>
              <a:rPr lang="it-IT" sz="1600" dirty="0" smtClean="0">
                <a:solidFill>
                  <a:srgbClr val="000000"/>
                </a:solidFill>
                <a:latin typeface="Arial1"/>
              </a:rPr>
              <a:t>, AST, </a:t>
            </a:r>
            <a:r>
              <a:rPr lang="it-IT" sz="1600" dirty="0">
                <a:solidFill>
                  <a:srgbClr val="000000"/>
                </a:solidFill>
                <a:latin typeface="Arial1"/>
              </a:rPr>
              <a:t>Commissione paesaggistica) per il rilascio dei pareri di competenza prima della sua </a:t>
            </a:r>
            <a:r>
              <a:rPr lang="it-IT" sz="1600" dirty="0" smtClean="0">
                <a:solidFill>
                  <a:srgbClr val="000000"/>
                </a:solidFill>
                <a:latin typeface="Arial1"/>
              </a:rPr>
              <a:t>approvazione.</a:t>
            </a:r>
            <a:endParaRPr lang="it-IT" sz="1600" b="1" dirty="0">
              <a:solidFill>
                <a:srgbClr val="000000"/>
              </a:solidFill>
              <a:latin typeface="Arial1"/>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35299" y="4589172"/>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Cimitero di </a:t>
            </a:r>
            <a:r>
              <a:rPr lang="it-IT" sz="1600" b="1" dirty="0" err="1" smtClean="0">
                <a:solidFill>
                  <a:srgbClr val="007BFA"/>
                </a:solidFill>
                <a:latin typeface="Bahnschrift" panose="020B0502040204020203" pitchFamily="34" charset="0"/>
              </a:rPr>
              <a:t>Pietralacroce</a:t>
            </a:r>
            <a:endParaRPr lang="it-IT" sz="1600" b="1" dirty="0" smtClean="0">
              <a:solidFill>
                <a:srgbClr val="007BFA"/>
              </a:solidFill>
              <a:latin typeface="Bahnschrift" panose="020B0502040204020203" pitchFamily="34" charset="0"/>
            </a:endParaRP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a:t>
            </a:r>
            <a:r>
              <a:rPr lang="it-IT" sz="1600" b="1" dirty="0">
                <a:solidFill>
                  <a:srgbClr val="007BFA"/>
                </a:solidFill>
                <a:latin typeface="Bahnschrift" panose="020B0502040204020203" pitchFamily="34" charset="0"/>
              </a:rPr>
              <a:t>3</a:t>
            </a:r>
            <a:r>
              <a:rPr lang="it-IT" sz="1600" b="1" dirty="0" smtClean="0">
                <a:solidFill>
                  <a:srgbClr val="007BFA"/>
                </a:solidFill>
                <a:latin typeface="Bahnschrift" panose="020B0502040204020203" pitchFamily="34" charset="0"/>
              </a:rPr>
              <a:t>00.000,00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€ 170.000,00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a:solidFill>
                  <a:srgbClr val="000000"/>
                </a:solidFill>
                <a:latin typeface="Bahnschrift" panose="020B0502040204020203" pitchFamily="34" charset="0"/>
              </a:rPr>
              <a:t> </a:t>
            </a:r>
            <a:r>
              <a:rPr lang="it-IT" sz="1600" smtClean="0">
                <a:solidFill>
                  <a:srgbClr val="000000"/>
                </a:solidFill>
                <a:latin typeface="Bahnschrift" panose="020B0502040204020203" pitchFamily="34" charset="0"/>
              </a:rPr>
              <a:t>   </a:t>
            </a:r>
            <a:r>
              <a:rPr lang="it-IT" sz="1600" b="1" smtClean="0">
                <a:solidFill>
                  <a:srgbClr val="007BFA"/>
                </a:solidFill>
                <a:latin typeface="Bahnschrift" panose="020B0502040204020203" pitchFamily="34" charset="0"/>
              </a:rPr>
              <a:t>Entrate cimiteriali</a:t>
            </a:r>
            <a:endParaRPr lang="it-IT" sz="1600" b="1" dirty="0" smtClean="0">
              <a:solidFill>
                <a:srgbClr val="007BFA"/>
              </a:solidFill>
              <a:latin typeface="Bahnschrift" panose="020B0502040204020203" pitchFamily="34" charset="0"/>
            </a:endParaRP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a:t>
            </a:r>
            <a:r>
              <a:rPr lang="it-IT" sz="1600" dirty="0" smtClean="0">
                <a:solidFill>
                  <a:srgbClr val="000000"/>
                </a:solidFill>
                <a:latin typeface="Bahnschrift" panose="020B0502040204020203" pitchFamily="34" charset="0"/>
              </a:rPr>
              <a:t>: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progettazione</a:t>
            </a:r>
            <a:endParaRPr lang="it-IT" sz="1600" dirty="0" smtClean="0">
              <a:solidFill>
                <a:srgbClr val="FF0000"/>
              </a:solidFill>
              <a:latin typeface="Bahnschrift" panose="020B0502040204020203" pitchFamily="34" charset="0"/>
            </a:endParaRPr>
          </a:p>
        </p:txBody>
      </p:sp>
      <p:sp>
        <p:nvSpPr>
          <p:cNvPr id="11" name="CasellaDiTesto 10"/>
          <p:cNvSpPr txBox="1"/>
          <p:nvPr/>
        </p:nvSpPr>
        <p:spPr>
          <a:xfrm>
            <a:off x="7064379" y="6374275"/>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Nuovo colombario</a:t>
            </a:r>
            <a:endParaRPr lang="it-IT" sz="1400" dirty="0">
              <a:latin typeface="Bahnschrift" panose="020B0502040204020203" pitchFamily="34" charset="0"/>
            </a:endParaRPr>
          </a:p>
        </p:txBody>
      </p:sp>
      <p:sp>
        <p:nvSpPr>
          <p:cNvPr id="12" name="CasellaDiTesto 11"/>
          <p:cNvSpPr txBox="1"/>
          <p:nvPr/>
        </p:nvSpPr>
        <p:spPr>
          <a:xfrm>
            <a:off x="7188258" y="3316079"/>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Vecchio ossario da demolire</a:t>
            </a:r>
            <a:endParaRPr lang="it-IT" sz="1400" dirty="0">
              <a:latin typeface="Bahnschrift" panose="020B0502040204020203" pitchFamily="34" charset="0"/>
            </a:endParaRPr>
          </a:p>
        </p:txBody>
      </p:sp>
      <p:sp>
        <p:nvSpPr>
          <p:cNvPr id="15" name="Rettangolo 14"/>
          <p:cNvSpPr/>
          <p:nvPr/>
        </p:nvSpPr>
        <p:spPr>
          <a:xfrm>
            <a:off x="782230" y="158970"/>
            <a:ext cx="5836684" cy="1552384"/>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DEMOLIZIONE OSSARIO SERIE 1 E RICOSTRUZIONE NUOVO  COLOMBARIO </a:t>
            </a:r>
          </a:p>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CIMITERO DI PIETRALACROCE</a:t>
            </a:r>
            <a:endParaRPr lang="it-IT" sz="2500" dirty="0">
              <a:solidFill>
                <a:schemeClr val="bg1"/>
              </a:solidFill>
            </a:endParaRPr>
          </a:p>
        </p:txBody>
      </p:sp>
      <p:pic>
        <p:nvPicPr>
          <p:cNvPr id="13" name="Immagine 12"/>
          <p:cNvPicPr>
            <a:picLocks noChangeAspect="1"/>
          </p:cNvPicPr>
          <p:nvPr/>
        </p:nvPicPr>
        <p:blipFill>
          <a:blip r:embed="rId3"/>
          <a:stretch>
            <a:fillRect/>
          </a:stretch>
        </p:blipFill>
        <p:spPr>
          <a:xfrm>
            <a:off x="6992173" y="214963"/>
            <a:ext cx="2300029" cy="3093931"/>
          </a:xfrm>
          <a:prstGeom prst="rect">
            <a:avLst/>
          </a:prstGeom>
        </p:spPr>
      </p:pic>
      <p:pic>
        <p:nvPicPr>
          <p:cNvPr id="16" name="Immagine 15"/>
          <p:cNvPicPr>
            <a:picLocks noChangeAspect="1"/>
          </p:cNvPicPr>
          <p:nvPr/>
        </p:nvPicPr>
        <p:blipFill>
          <a:blip r:embed="rId4"/>
          <a:stretch>
            <a:fillRect/>
          </a:stretch>
        </p:blipFill>
        <p:spPr>
          <a:xfrm>
            <a:off x="9539959" y="214962"/>
            <a:ext cx="2311802" cy="3101117"/>
          </a:xfrm>
          <a:prstGeom prst="rect">
            <a:avLst/>
          </a:prstGeom>
        </p:spPr>
      </p:pic>
      <p:pic>
        <p:nvPicPr>
          <p:cNvPr id="19" name="Immagine 18"/>
          <p:cNvPicPr>
            <a:picLocks noChangeAspect="1"/>
          </p:cNvPicPr>
          <p:nvPr/>
        </p:nvPicPr>
        <p:blipFill>
          <a:blip r:embed="rId5"/>
          <a:stretch>
            <a:fillRect/>
          </a:stretch>
        </p:blipFill>
        <p:spPr>
          <a:xfrm>
            <a:off x="7032513" y="3631041"/>
            <a:ext cx="4767133" cy="2831319"/>
          </a:xfrm>
          <a:prstGeom prst="rect">
            <a:avLst/>
          </a:prstGeom>
        </p:spPr>
      </p:pic>
      <p:sp>
        <p:nvSpPr>
          <p:cNvPr id="14" name="Rettangolo 13"/>
          <p:cNvSpPr/>
          <p:nvPr/>
        </p:nvSpPr>
        <p:spPr>
          <a:xfrm>
            <a:off x="171067" y="227276"/>
            <a:ext cx="354584"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1</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2550804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44367" y="1631371"/>
            <a:ext cx="5767843" cy="2831544"/>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1400" dirty="0" smtClean="0"/>
              <a:t>Con delibera di Giunta municipale n. 771 del 07/11/24 è stato approvato il progetto di accordo quadro biennale 2024-2025 per la manutenzione straordinaria del cimitero del Pinocchio. Con Determina dirigenziale n. 3387/2024 sono stati aggiudicati i lavori all'operatore economico a cui con Determina dirigenziale n.3583 del 23/12/24 è stato affidato il primo contratto applicativo relativo all’annualità 2024.</a:t>
            </a:r>
          </a:p>
          <a:p>
            <a:pPr algn="just"/>
            <a:r>
              <a:rPr lang="it-IT" sz="1400" dirty="0" smtClean="0"/>
              <a:t>Tale primo contratto applicativo prevede la realizzazione di lavori di manutenzione straordinaria sulla serie 12 e sulle serie 4-5-6. In modo particolare i lavori di riqualificazione sulla serie 4 e 5 riguardano una parte del cimitero che era stata interdetta all'utilizzo dal novembre 2022 a causa del sisma e su cui verranno effettuati interventi volti a ripristinare l'agibilità dei manufatti.</a:t>
            </a:r>
            <a:endParaRPr lang="it-IT" sz="1400" dirty="0"/>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35299" y="4589172"/>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Cimitero del Pinocchio</a:t>
            </a: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€ 500.000,00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€ 353.176,54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Entrate cimiteriali</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a:t>
            </a:r>
            <a:r>
              <a:rPr lang="it-IT" sz="1600" dirty="0" smtClean="0">
                <a:solidFill>
                  <a:srgbClr val="000000"/>
                </a:solidFill>
                <a:latin typeface="Bahnschrift" panose="020B0502040204020203" pitchFamily="34" charset="0"/>
              </a:rPr>
              <a:t>: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esecuzione</a:t>
            </a:r>
            <a:endParaRPr lang="it-IT" sz="1600" dirty="0" smtClean="0">
              <a:solidFill>
                <a:srgbClr val="FF0000"/>
              </a:solidFill>
              <a:latin typeface="Bahnschrift" panose="020B0502040204020203" pitchFamily="34" charset="0"/>
            </a:endParaRPr>
          </a:p>
        </p:txBody>
      </p:sp>
      <p:sp>
        <p:nvSpPr>
          <p:cNvPr id="12" name="CasellaDiTesto 11"/>
          <p:cNvSpPr txBox="1"/>
          <p:nvPr/>
        </p:nvSpPr>
        <p:spPr>
          <a:xfrm>
            <a:off x="6305389" y="3208735"/>
            <a:ext cx="5727555" cy="307777"/>
          </a:xfrm>
          <a:prstGeom prst="rect">
            <a:avLst/>
          </a:prstGeom>
          <a:noFill/>
        </p:spPr>
        <p:txBody>
          <a:bodyPr wrap="square" rtlCol="0">
            <a:spAutoFit/>
          </a:bodyPr>
          <a:lstStyle/>
          <a:p>
            <a:pPr algn="ctr"/>
            <a:r>
              <a:rPr lang="it-IT" sz="1400" dirty="0" smtClean="0">
                <a:latin typeface="Bahnschrift" panose="020B0502040204020203" pitchFamily="34" charset="0"/>
              </a:rPr>
              <a:t>Interventi in corso sulla serie 4-5 danneggiata dal sisma</a:t>
            </a:r>
            <a:endParaRPr lang="it-IT" sz="1400" dirty="0">
              <a:latin typeface="Bahnschrift" panose="020B0502040204020203" pitchFamily="34" charset="0"/>
            </a:endParaRPr>
          </a:p>
        </p:txBody>
      </p:sp>
      <p:sp>
        <p:nvSpPr>
          <p:cNvPr id="15" name="Rettangolo 14"/>
          <p:cNvSpPr/>
          <p:nvPr/>
        </p:nvSpPr>
        <p:spPr>
          <a:xfrm>
            <a:off x="782230" y="158970"/>
            <a:ext cx="5836684" cy="1552384"/>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CIMITERO DEL PINOCCHIO</a:t>
            </a:r>
          </a:p>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INTERVENTI MANUTENTIVI E CONSERVATIVI DIFFUSI– AQ 24-25 ANNUALITA’ 2024</a:t>
            </a:r>
            <a:endParaRPr lang="it-IT" sz="2500" dirty="0">
              <a:solidFill>
                <a:schemeClr val="bg1"/>
              </a:solidFill>
            </a:endParaRPr>
          </a:p>
        </p:txBody>
      </p:sp>
      <p:pic>
        <p:nvPicPr>
          <p:cNvPr id="20" name="Immagine 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8945324" y="4019291"/>
            <a:ext cx="3012165" cy="2259123"/>
          </a:xfrm>
          <a:prstGeom prst="rect">
            <a:avLst/>
          </a:prstGeom>
        </p:spPr>
      </p:pic>
      <p:pic>
        <p:nvPicPr>
          <p:cNvPr id="22" name="Immagine 2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11006" y="129868"/>
            <a:ext cx="2258161" cy="3010882"/>
          </a:xfrm>
          <a:prstGeom prst="rect">
            <a:avLst/>
          </a:prstGeom>
        </p:spPr>
      </p:pic>
      <p:pic>
        <p:nvPicPr>
          <p:cNvPr id="2" name="Immagin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321846" y="128586"/>
            <a:ext cx="2259123" cy="3012164"/>
          </a:xfrm>
          <a:prstGeom prst="rect">
            <a:avLst/>
          </a:prstGeom>
        </p:spPr>
      </p:pic>
      <p:pic>
        <p:nvPicPr>
          <p:cNvPr id="3" name="Immagine 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915080" y="3642769"/>
            <a:ext cx="2254088" cy="3005450"/>
          </a:xfrm>
          <a:prstGeom prst="rect">
            <a:avLst/>
          </a:prstGeom>
        </p:spPr>
      </p:pic>
      <p:sp>
        <p:nvSpPr>
          <p:cNvPr id="13" name="Rettangolo 12"/>
          <p:cNvSpPr/>
          <p:nvPr/>
        </p:nvSpPr>
        <p:spPr>
          <a:xfrm>
            <a:off x="171067" y="227276"/>
            <a:ext cx="449162"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2650428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44367" y="1631371"/>
            <a:ext cx="5767843" cy="2831544"/>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1400" dirty="0" smtClean="0"/>
              <a:t>Con delibera di Giunta municipale n. 771 del 07/11/24 è stato approvato il progetto di accordo quadro biennale 2024-2025 per la manutenzione straordinaria del cimitero del Pinocchio.</a:t>
            </a:r>
          </a:p>
          <a:p>
            <a:pPr algn="just"/>
            <a:r>
              <a:rPr lang="it-IT" sz="1400" dirty="0" smtClean="0"/>
              <a:t>Con Determina dirigenziale n. 3387/2024 sono stati aggiudicati i lavori all'operatore economico che ora sta eseguendo il primo contratto applicativo relativo all’annualità 2024. </a:t>
            </a:r>
          </a:p>
          <a:p>
            <a:pPr algn="just"/>
            <a:r>
              <a:rPr lang="it-IT" sz="1400" dirty="0" smtClean="0"/>
              <a:t>Il secondo contratto applicativo, relativo all’annualità 2025, è in corso di progettazione e riguarderà interventi di manutenzione straordinaria sulle serie 1-2-3-7-8-9, consistenti principalmente nel consolidamento degli elementi strutturali, nel ripristino delle guaine in copertura e dei sistemi di smaltimento delle acque meteoriche, nella ripresa degli intonaci ammalorati, nel rifacimento di percorsi pedonali e pavimentazioni avvallati o danneggiati.</a:t>
            </a:r>
            <a:endParaRPr lang="it-IT" sz="1400" dirty="0"/>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35299" y="4589172"/>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Cimitero del Pinocchio</a:t>
            </a: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€ 500.000,00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€ 350.000,00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Entrate cimiteriali</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a:t>
            </a:r>
            <a:r>
              <a:rPr lang="it-IT" sz="1600" dirty="0" smtClean="0">
                <a:solidFill>
                  <a:srgbClr val="000000"/>
                </a:solidFill>
                <a:latin typeface="Bahnschrift" panose="020B0502040204020203" pitchFamily="34" charset="0"/>
              </a:rPr>
              <a:t>: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progettazione</a:t>
            </a:r>
            <a:endParaRPr lang="it-IT" sz="1600" dirty="0" smtClean="0">
              <a:solidFill>
                <a:srgbClr val="FF0000"/>
              </a:solidFill>
              <a:latin typeface="Bahnschrift" panose="020B0502040204020203" pitchFamily="34" charset="0"/>
            </a:endParaRPr>
          </a:p>
        </p:txBody>
      </p:sp>
      <p:sp>
        <p:nvSpPr>
          <p:cNvPr id="15" name="Rettangolo 14"/>
          <p:cNvSpPr/>
          <p:nvPr/>
        </p:nvSpPr>
        <p:spPr>
          <a:xfrm>
            <a:off x="782230" y="158970"/>
            <a:ext cx="5836684" cy="1552384"/>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solidFill>
                  <a:schemeClr val="bg1"/>
                </a:solidFill>
                <a:effectLst>
                  <a:outerShdw blurRad="38100" dist="38100" dir="2700000" algn="tl">
                    <a:srgbClr val="000000">
                      <a:alpha val="43137"/>
                    </a:srgbClr>
                  </a:outerShdw>
                </a:effectLst>
                <a:latin typeface="Bahnschrift SemiBold" panose="020B0502040204020203" pitchFamily="34" charset="0"/>
              </a:rPr>
              <a:t>CIMITERO DEL PINOCCHIO </a:t>
            </a:r>
            <a:endPar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endParaRPr>
          </a:p>
          <a:p>
            <a:pPr algn="ctr"/>
            <a:r>
              <a:rPr lang="it-IT" sz="25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INTERVENTI MANUTENTIVI E CONSERVATIVI DIFFUSI– AQ 24-25 ANNUALITA’ 2025</a:t>
            </a:r>
            <a:endParaRPr lang="it-IT" sz="2500" dirty="0">
              <a:solidFill>
                <a:schemeClr val="bg1"/>
              </a:solidFill>
            </a:endParaRPr>
          </a:p>
        </p:txBody>
      </p:sp>
      <p:pic>
        <p:nvPicPr>
          <p:cNvPr id="24" name="Immagin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875" y="85018"/>
            <a:ext cx="4651325" cy="6581625"/>
          </a:xfrm>
          <a:prstGeom prst="rect">
            <a:avLst/>
          </a:prstGeom>
        </p:spPr>
      </p:pic>
      <p:sp>
        <p:nvSpPr>
          <p:cNvPr id="25" name="Ovale 24"/>
          <p:cNvSpPr/>
          <p:nvPr/>
        </p:nvSpPr>
        <p:spPr>
          <a:xfrm>
            <a:off x="8305800" y="5334000"/>
            <a:ext cx="1162050" cy="600075"/>
          </a:xfrm>
          <a:prstGeom prst="ellipse">
            <a:avLst/>
          </a:prstGeom>
          <a:noFill/>
          <a:ln w="190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26" name="Ovale 25"/>
          <p:cNvSpPr/>
          <p:nvPr/>
        </p:nvSpPr>
        <p:spPr>
          <a:xfrm>
            <a:off x="9467850" y="2609850"/>
            <a:ext cx="1400175" cy="685800"/>
          </a:xfrm>
          <a:prstGeom prst="ellipse">
            <a:avLst/>
          </a:prstGeom>
          <a:noFill/>
          <a:ln w="190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27" name="Ovale 26"/>
          <p:cNvSpPr/>
          <p:nvPr/>
        </p:nvSpPr>
        <p:spPr>
          <a:xfrm>
            <a:off x="7910496" y="3731746"/>
            <a:ext cx="571500" cy="18269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p:cNvSpPr/>
          <p:nvPr/>
        </p:nvSpPr>
        <p:spPr>
          <a:xfrm>
            <a:off x="7905733" y="2809875"/>
            <a:ext cx="1400175" cy="685800"/>
          </a:xfrm>
          <a:prstGeom prst="ellipse">
            <a:avLst/>
          </a:prstGeom>
          <a:noFill/>
          <a:ln w="190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2" name="Rettangolo 11"/>
          <p:cNvSpPr/>
          <p:nvPr/>
        </p:nvSpPr>
        <p:spPr>
          <a:xfrm>
            <a:off x="171067" y="227276"/>
            <a:ext cx="449162"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4247244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81776" y="128586"/>
            <a:ext cx="4277297" cy="3359104"/>
          </a:xfrm>
          <a:prstGeom prst="rect">
            <a:avLst/>
          </a:prstGeom>
        </p:spPr>
      </p:pic>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76412" y="1007835"/>
            <a:ext cx="5933221" cy="4478149"/>
          </a:xfrm>
          <a:prstGeom prst="rect">
            <a:avLst/>
          </a:prstGeom>
          <a:noFill/>
        </p:spPr>
        <p:txBody>
          <a:bodyPr wrap="square" rtlCol="0">
            <a:spAutoFit/>
          </a:bodyPr>
          <a:lstStyle/>
          <a:p>
            <a:pPr algn="just"/>
            <a:endParaRPr lang="it-IT" sz="1100" dirty="0" smtClean="0">
              <a:latin typeface="Bahnschrift" panose="020B0502040204020203" pitchFamily="34" charset="0"/>
            </a:endParaRPr>
          </a:p>
          <a:p>
            <a:pPr algn="just"/>
            <a:r>
              <a:rPr lang="it-IT" sz="1100" dirty="0" smtClean="0">
                <a:latin typeface="Bahnschrift" panose="020B0502040204020203" pitchFamily="34" charset="0"/>
              </a:rPr>
              <a:t>Con </a:t>
            </a:r>
            <a:r>
              <a:rPr lang="it-IT" sz="1100" dirty="0">
                <a:latin typeface="Bahnschrift" panose="020B0502040204020203" pitchFamily="34" charset="0"/>
              </a:rPr>
              <a:t>Delibera di </a:t>
            </a:r>
            <a:r>
              <a:rPr lang="it-IT" sz="1100" dirty="0" smtClean="0">
                <a:latin typeface="Bahnschrift" panose="020B0502040204020203" pitchFamily="34" charset="0"/>
              </a:rPr>
              <a:t>Giunta Comunale </a:t>
            </a:r>
            <a:r>
              <a:rPr lang="it-IT" sz="1100" dirty="0">
                <a:latin typeface="Bahnschrift" panose="020B0502040204020203" pitchFamily="34" charset="0"/>
              </a:rPr>
              <a:t>n. </a:t>
            </a:r>
            <a:r>
              <a:rPr lang="it-IT" sz="1100" dirty="0" smtClean="0">
                <a:latin typeface="Bahnschrift" panose="020B0502040204020203" pitchFamily="34" charset="0"/>
              </a:rPr>
              <a:t>770 </a:t>
            </a:r>
            <a:r>
              <a:rPr lang="it-IT" sz="1100" dirty="0">
                <a:latin typeface="Bahnschrift" panose="020B0502040204020203" pitchFamily="34" charset="0"/>
              </a:rPr>
              <a:t>del </a:t>
            </a:r>
            <a:r>
              <a:rPr lang="it-IT" sz="1100" dirty="0" smtClean="0">
                <a:latin typeface="Bahnschrift" panose="020B0502040204020203" pitchFamily="34" charset="0"/>
              </a:rPr>
              <a:t>07/11/2024 </a:t>
            </a:r>
            <a:r>
              <a:rPr lang="it-IT" sz="1100" dirty="0">
                <a:latin typeface="Bahnschrift" panose="020B0502040204020203" pitchFamily="34" charset="0"/>
              </a:rPr>
              <a:t>si è provveduto all’approvazione del </a:t>
            </a:r>
            <a:r>
              <a:rPr lang="it-IT" sz="1100" dirty="0" smtClean="0">
                <a:latin typeface="Bahnschrift" panose="020B0502040204020203" pitchFamily="34" charset="0"/>
              </a:rPr>
              <a:t>progetto relativo all’Accordo Quadro Normativo. </a:t>
            </a:r>
            <a:endParaRPr lang="it-IT" sz="1100" dirty="0">
              <a:latin typeface="Bahnschrift" panose="020B0502040204020203" pitchFamily="34" charset="0"/>
            </a:endParaRPr>
          </a:p>
          <a:p>
            <a:pPr algn="just"/>
            <a:endParaRPr lang="it-IT" sz="1000" b="1" dirty="0" smtClean="0">
              <a:solidFill>
                <a:srgbClr val="007AF5"/>
              </a:solidFill>
              <a:latin typeface="Bahnschrift" panose="020B0502040204020203" pitchFamily="34" charset="0"/>
            </a:endParaRPr>
          </a:p>
          <a:p>
            <a:pPr algn="just"/>
            <a:r>
              <a:rPr lang="it-IT" sz="1100" dirty="0">
                <a:latin typeface="Bahnschrift" panose="020B0502040204020203" pitchFamily="34" charset="0"/>
              </a:rPr>
              <a:t>Con Determinazione Dirigenziale n. 3387 del 12/12/2024 si è provveduto all'aggiudicazione definitiva dell'Accordo Quadro di durata triennale </a:t>
            </a:r>
            <a:r>
              <a:rPr lang="it-IT" sz="1100" dirty="0" smtClean="0">
                <a:latin typeface="Bahnschrift" panose="020B0502040204020203" pitchFamily="34" charset="0"/>
              </a:rPr>
              <a:t>2024-2025-2026.</a:t>
            </a:r>
          </a:p>
          <a:p>
            <a:pPr algn="just"/>
            <a:endParaRPr lang="it-IT" sz="1100" dirty="0" smtClean="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a:latin typeface="Bahnschrift" panose="020B0502040204020203" pitchFamily="34" charset="0"/>
            </a:endParaRPr>
          </a:p>
          <a:p>
            <a:pPr algn="just"/>
            <a:endParaRPr lang="it-IT" sz="1100" dirty="0" smtClean="0">
              <a:latin typeface="Bahnschrift" panose="020B0502040204020203" pitchFamily="34" charset="0"/>
            </a:endParaRPr>
          </a:p>
          <a:p>
            <a:pPr algn="just"/>
            <a:endParaRPr lang="it-IT" sz="1100" dirty="0" smtClean="0">
              <a:latin typeface="Bahnschrift" panose="020B0502040204020203" pitchFamily="34" charset="0"/>
            </a:endParaRPr>
          </a:p>
          <a:p>
            <a:pPr algn="just"/>
            <a:r>
              <a:rPr lang="it-IT" sz="1100" dirty="0" smtClean="0">
                <a:latin typeface="Bahnschrift" panose="020B0502040204020203" pitchFamily="34" charset="0"/>
              </a:rPr>
              <a:t>Attualmente sono in fase di esecuzione i lavori di manutenzione straordinaria e conservativa delle serie 8 e 9 del cimitero di </a:t>
            </a:r>
            <a:r>
              <a:rPr lang="it-IT" sz="1100" dirty="0" err="1" smtClean="0">
                <a:latin typeface="Bahnschrift" panose="020B0502040204020203" pitchFamily="34" charset="0"/>
              </a:rPr>
              <a:t>Posatora</a:t>
            </a:r>
            <a:r>
              <a:rPr lang="it-IT" sz="1100" dirty="0" smtClean="0">
                <a:latin typeface="Bahnschrift" panose="020B0502040204020203" pitchFamily="34" charset="0"/>
              </a:rPr>
              <a:t>, serie per le quali i lavori sono in fase di ultimazione.  </a:t>
            </a:r>
          </a:p>
          <a:p>
            <a:pPr algn="just"/>
            <a:r>
              <a:rPr lang="it-IT" sz="1100" dirty="0" smtClean="0">
                <a:latin typeface="Bahnschrift" panose="020B0502040204020203" pitchFamily="34" charset="0"/>
              </a:rPr>
              <a:t>Il cantiere attualmente è in sospensione per approfondimenti tecnici e per necessità di ulteriori indagini resesi necessarie per il perfezionamento della variante in corso di redazione, come la </a:t>
            </a:r>
            <a:r>
              <a:rPr lang="it-IT" sz="1100" dirty="0" err="1" smtClean="0">
                <a:latin typeface="Bahnschrift" panose="020B0502040204020203" pitchFamily="34" charset="0"/>
              </a:rPr>
              <a:t>videoispezione</a:t>
            </a:r>
            <a:r>
              <a:rPr lang="it-IT" sz="1100" dirty="0" smtClean="0">
                <a:latin typeface="Bahnschrift" panose="020B0502040204020203" pitchFamily="34" charset="0"/>
              </a:rPr>
              <a:t> per individuazione del sistema di smaltimento delle acque.</a:t>
            </a:r>
          </a:p>
          <a:p>
            <a:pPr algn="just"/>
            <a:r>
              <a:rPr lang="it-IT" sz="1100" dirty="0" smtClean="0">
                <a:latin typeface="Bahnschrift" panose="020B0502040204020203" pitchFamily="34" charset="0"/>
              </a:rPr>
              <a:t>Come da input dell’Amministrazione è stato infatti richiesto anche il rifacimento di porzione di sede stradale collocata all’ingresso del cimitero.</a:t>
            </a: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772424" y="5055482"/>
            <a:ext cx="6677321" cy="1569660"/>
          </a:xfrm>
          <a:prstGeom prst="rect">
            <a:avLst/>
          </a:prstGeom>
        </p:spPr>
        <p:txBody>
          <a:bodyPr wrap="square">
            <a:spAutoFit/>
          </a:bodyPr>
          <a:lstStyle/>
          <a:p>
            <a:pPr algn="just"/>
            <a:endParaRPr lang="it-IT" sz="16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Localizzazione intervento: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Cimitero di </a:t>
            </a:r>
            <a:r>
              <a:rPr lang="it-IT" sz="1600" b="1" dirty="0" err="1" smtClean="0">
                <a:solidFill>
                  <a:srgbClr val="007BFA"/>
                </a:solidFill>
                <a:latin typeface="Bahnschrift" panose="020B0502040204020203" pitchFamily="34" charset="0"/>
              </a:rPr>
              <a:t>Posatora</a:t>
            </a:r>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€ 750.000,00</a:t>
            </a:r>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€ 481.543,66   </a:t>
            </a:r>
            <a:r>
              <a:rPr lang="it-IT" sz="1200" b="1" dirty="0" smtClean="0">
                <a:solidFill>
                  <a:srgbClr val="007BFA"/>
                </a:solidFill>
                <a:latin typeface="Bahnschrift" panose="020B0502040204020203" pitchFamily="34" charset="0"/>
              </a:rPr>
              <a:t>(al netto d’IVA)</a:t>
            </a: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Entrate </a:t>
            </a:r>
            <a:r>
              <a:rPr lang="it-IT" sz="1600" b="1" dirty="0" smtClean="0">
                <a:solidFill>
                  <a:srgbClr val="007BFA"/>
                </a:solidFill>
                <a:latin typeface="Bahnschrift" panose="020B0502040204020203" pitchFamily="34" charset="0"/>
              </a:rPr>
              <a:t>cimiteriali</a:t>
            </a:r>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e</a:t>
            </a:r>
            <a:r>
              <a:rPr lang="it-IT" sz="1600" b="1" dirty="0" smtClean="0">
                <a:solidFill>
                  <a:srgbClr val="007BFA"/>
                </a:solidFill>
                <a:latin typeface="Bahnschrift" panose="020B0502040204020203" pitchFamily="34" charset="0"/>
              </a:rPr>
              <a:t>secuzione</a:t>
            </a:r>
            <a:endParaRPr lang="it-IT" sz="1600" b="1" dirty="0" smtClean="0">
              <a:solidFill>
                <a:srgbClr val="007BFA"/>
              </a:solidFill>
              <a:latin typeface="Bahnschrift" panose="020B0502040204020203" pitchFamily="34" charset="0"/>
            </a:endParaRPr>
          </a:p>
        </p:txBody>
      </p:sp>
      <p:sp>
        <p:nvSpPr>
          <p:cNvPr id="19" name="Freccia in giù 18"/>
          <p:cNvSpPr/>
          <p:nvPr/>
        </p:nvSpPr>
        <p:spPr>
          <a:xfrm>
            <a:off x="3296540" y="3426242"/>
            <a:ext cx="371468" cy="268448"/>
          </a:xfrm>
          <a:prstGeom prst="downArrow">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chemeClr val="tx1"/>
              </a:solidFill>
            </a:endParaRPr>
          </a:p>
        </p:txBody>
      </p:sp>
      <p:sp>
        <p:nvSpPr>
          <p:cNvPr id="22" name="CasellaDiTesto 21"/>
          <p:cNvSpPr txBox="1"/>
          <p:nvPr/>
        </p:nvSpPr>
        <p:spPr>
          <a:xfrm>
            <a:off x="8942908" y="3468729"/>
            <a:ext cx="4346728" cy="261610"/>
          </a:xfrm>
          <a:prstGeom prst="rect">
            <a:avLst/>
          </a:prstGeom>
          <a:noFill/>
        </p:spPr>
        <p:txBody>
          <a:bodyPr wrap="square" rtlCol="0">
            <a:spAutoFit/>
          </a:bodyPr>
          <a:lstStyle/>
          <a:p>
            <a:pPr algn="just"/>
            <a:r>
              <a:rPr lang="it-IT" sz="1100" dirty="0" smtClean="0">
                <a:latin typeface="Bahnschrift" panose="020B0502040204020203" pitchFamily="34" charset="0"/>
              </a:rPr>
              <a:t>PLANIMETRIA CIMITERO DI POSATORA</a:t>
            </a:r>
          </a:p>
        </p:txBody>
      </p:sp>
      <p:sp>
        <p:nvSpPr>
          <p:cNvPr id="25" name="CasellaDiTesto 24"/>
          <p:cNvSpPr txBox="1"/>
          <p:nvPr/>
        </p:nvSpPr>
        <p:spPr>
          <a:xfrm>
            <a:off x="1640664" y="3100305"/>
            <a:ext cx="4264159" cy="307777"/>
          </a:xfrm>
          <a:prstGeom prst="rect">
            <a:avLst/>
          </a:prstGeom>
          <a:noFill/>
        </p:spPr>
        <p:txBody>
          <a:bodyPr wrap="square" rtlCol="0">
            <a:spAutoFit/>
          </a:bodyPr>
          <a:lstStyle/>
          <a:p>
            <a:pPr algn="just"/>
            <a:r>
              <a:rPr lang="it-IT" sz="1400" b="1" dirty="0" smtClean="0">
                <a:solidFill>
                  <a:schemeClr val="tx1">
                    <a:lumMod val="65000"/>
                    <a:lumOff val="35000"/>
                  </a:schemeClr>
                </a:solidFill>
                <a:latin typeface="Bahnschrift" panose="020B0502040204020203" pitchFamily="34" charset="0"/>
              </a:rPr>
              <a:t>ANNUALITA’ 2024 _1° CONTRATTO APPLICATIVO</a:t>
            </a:r>
            <a:endParaRPr lang="it-IT" sz="1400" b="1" dirty="0">
              <a:solidFill>
                <a:schemeClr val="tx1">
                  <a:lumMod val="65000"/>
                  <a:lumOff val="35000"/>
                </a:schemeClr>
              </a:solidFill>
              <a:latin typeface="Bahnschrift" panose="020B0502040204020203" pitchFamily="34" charset="0"/>
            </a:endParaRPr>
          </a:p>
        </p:txBody>
      </p:sp>
      <p:sp>
        <p:nvSpPr>
          <p:cNvPr id="4" name="Rettangolo arrotondato 3"/>
          <p:cNvSpPr/>
          <p:nvPr/>
        </p:nvSpPr>
        <p:spPr>
          <a:xfrm>
            <a:off x="8503543" y="2573842"/>
            <a:ext cx="1288419" cy="748025"/>
          </a:xfrm>
          <a:prstGeom prst="round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p:cNvSpPr txBox="1"/>
          <p:nvPr/>
        </p:nvSpPr>
        <p:spPr>
          <a:xfrm>
            <a:off x="8472800" y="2200237"/>
            <a:ext cx="4264159" cy="400110"/>
          </a:xfrm>
          <a:prstGeom prst="rect">
            <a:avLst/>
          </a:prstGeom>
          <a:noFill/>
        </p:spPr>
        <p:txBody>
          <a:bodyPr wrap="square" rtlCol="0">
            <a:spAutoFit/>
          </a:bodyPr>
          <a:lstStyle/>
          <a:p>
            <a:pPr algn="just"/>
            <a:r>
              <a:rPr lang="it-IT" sz="1000" b="1" dirty="0" smtClean="0">
                <a:solidFill>
                  <a:srgbClr val="FF0000"/>
                </a:solidFill>
                <a:latin typeface="Bahnschrift" panose="020B0502040204020203" pitchFamily="34" charset="0"/>
              </a:rPr>
              <a:t>LAVORI SERIE 8 E 9 </a:t>
            </a:r>
          </a:p>
          <a:p>
            <a:pPr algn="just"/>
            <a:r>
              <a:rPr lang="it-IT" sz="1000" b="1" dirty="0" smtClean="0">
                <a:solidFill>
                  <a:srgbClr val="FF0000"/>
                </a:solidFill>
                <a:latin typeface="Bahnschrift" panose="020B0502040204020203" pitchFamily="34" charset="0"/>
              </a:rPr>
              <a:t>IN FASE DI ULTIMAZIONE</a:t>
            </a:r>
            <a:endParaRPr lang="it-IT" sz="1000" b="1" dirty="0">
              <a:solidFill>
                <a:srgbClr val="FF0000"/>
              </a:solidFill>
              <a:latin typeface="Bahnschrift" panose="020B0502040204020203" pitchFamily="34" charset="0"/>
            </a:endParaRPr>
          </a:p>
        </p:txBody>
      </p:sp>
      <p:sp>
        <p:nvSpPr>
          <p:cNvPr id="14" name="Freccia a sinistra 13"/>
          <p:cNvSpPr/>
          <p:nvPr/>
        </p:nvSpPr>
        <p:spPr>
          <a:xfrm rot="251267">
            <a:off x="7782501" y="2902285"/>
            <a:ext cx="679123" cy="172560"/>
          </a:xfrm>
          <a:prstGeom prst="leftArrow">
            <a:avLst/>
          </a:prstGeom>
          <a:solidFill>
            <a:srgbClr val="FF0000"/>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8" name="Rettangolo 37"/>
          <p:cNvSpPr/>
          <p:nvPr/>
        </p:nvSpPr>
        <p:spPr>
          <a:xfrm>
            <a:off x="753830" y="2085598"/>
            <a:ext cx="5946467" cy="1169551"/>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 Importo complessivo A.Q. :  </a:t>
            </a:r>
            <a:r>
              <a:rPr lang="it-IT" sz="1600" b="1" dirty="0" smtClean="0">
                <a:solidFill>
                  <a:srgbClr val="007BFA"/>
                </a:solidFill>
                <a:latin typeface="Bahnschrift" panose="020B0502040204020203" pitchFamily="34" charset="0"/>
              </a:rPr>
              <a:t>€ 1,5 milioni</a:t>
            </a:r>
            <a:endParaRPr lang="it-IT" sz="1600" b="1" dirty="0">
              <a:solidFill>
                <a:srgbClr val="007BFA"/>
              </a:solidFill>
              <a:latin typeface="Bahnschrift" panose="020B0502040204020203" pitchFamily="34" charset="0"/>
            </a:endParaRPr>
          </a:p>
          <a:p>
            <a:pPr algn="just"/>
            <a:r>
              <a:rPr lang="it-IT" sz="1600" dirty="0" smtClean="0">
                <a:solidFill>
                  <a:srgbClr val="000000"/>
                </a:solidFill>
                <a:latin typeface="Bahnschrift" panose="020B0502040204020203" pitchFamily="34" charset="0"/>
              </a:rPr>
              <a:t>      ANNUALITA’ 2024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€ 750.000,00</a:t>
            </a:r>
          </a:p>
          <a:p>
            <a:pPr algn="just"/>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     </a:t>
            </a:r>
            <a:r>
              <a:rPr lang="it-IT" sz="1600" dirty="0">
                <a:solidFill>
                  <a:srgbClr val="000000"/>
                </a:solidFill>
                <a:latin typeface="Bahnschrift" panose="020B0502040204020203" pitchFamily="34" charset="0"/>
              </a:rPr>
              <a:t>ANNUALITA’ </a:t>
            </a:r>
            <a:r>
              <a:rPr lang="it-IT" sz="1600" dirty="0" smtClean="0">
                <a:solidFill>
                  <a:srgbClr val="000000"/>
                </a:solidFill>
                <a:latin typeface="Bahnschrift" panose="020B0502040204020203" pitchFamily="34" charset="0"/>
              </a:rPr>
              <a:t>2025- 2026:     </a:t>
            </a:r>
            <a:r>
              <a:rPr lang="it-IT" sz="1600" b="1" dirty="0" smtClean="0">
                <a:solidFill>
                  <a:srgbClr val="007BFA"/>
                </a:solidFill>
                <a:latin typeface="Bahnschrift" panose="020B0502040204020203" pitchFamily="34" charset="0"/>
              </a:rPr>
              <a:t>€ 750.000,00</a:t>
            </a:r>
            <a:r>
              <a:rPr lang="it-IT" sz="1100" b="1" dirty="0">
                <a:latin typeface="Bahnschrift" panose="020B0502040204020203" pitchFamily="34" charset="0"/>
              </a:rPr>
              <a:t> </a:t>
            </a:r>
            <a:endParaRPr lang="it-IT" sz="1100" b="1" dirty="0" smtClean="0">
              <a:latin typeface="Bahnschrift" panose="020B0502040204020203" pitchFamily="34" charset="0"/>
            </a:endParaRPr>
          </a:p>
          <a:p>
            <a:pPr algn="just"/>
            <a:r>
              <a:rPr lang="it-IT" sz="1100" b="1" dirty="0">
                <a:latin typeface="Bahnschrift" panose="020B0502040204020203" pitchFamily="34" charset="0"/>
              </a:rPr>
              <a:t> </a:t>
            </a:r>
            <a:r>
              <a:rPr lang="it-IT" sz="1100" b="1" dirty="0" smtClean="0">
                <a:latin typeface="Bahnschrift" panose="020B0502040204020203" pitchFamily="34" charset="0"/>
              </a:rPr>
              <a:t>       CAUSA INDISPONIBILITA’ CONCESSIONI CIMITERIALI PER ANNUALITA’ 2025</a:t>
            </a:r>
          </a:p>
          <a:p>
            <a:pPr algn="just"/>
            <a:r>
              <a:rPr lang="it-IT" sz="1100" b="1" dirty="0" smtClean="0">
                <a:solidFill>
                  <a:srgbClr val="007BFA"/>
                </a:solidFill>
                <a:latin typeface="Bahnschrift" panose="020B0502040204020203" pitchFamily="34" charset="0"/>
              </a:rPr>
              <a:t>                                                                                                                                                    </a:t>
            </a:r>
            <a:endParaRPr lang="it-IT" sz="1100" b="1" dirty="0">
              <a:latin typeface="Bahnschrift" panose="020B0502040204020203" pitchFamily="34" charset="0"/>
            </a:endParaRPr>
          </a:p>
        </p:txBody>
      </p:sp>
      <p:sp>
        <p:nvSpPr>
          <p:cNvPr id="39" name="CasellaDiTesto 38"/>
          <p:cNvSpPr txBox="1"/>
          <p:nvPr/>
        </p:nvSpPr>
        <p:spPr>
          <a:xfrm>
            <a:off x="7012972" y="3123507"/>
            <a:ext cx="2087042" cy="738664"/>
          </a:xfrm>
          <a:prstGeom prst="rect">
            <a:avLst/>
          </a:prstGeom>
          <a:noFill/>
        </p:spPr>
        <p:txBody>
          <a:bodyPr wrap="square" rtlCol="0">
            <a:spAutoFit/>
          </a:bodyPr>
          <a:lstStyle/>
          <a:p>
            <a:pPr algn="just"/>
            <a:r>
              <a:rPr lang="it-IT" sz="1000" b="1" dirty="0" smtClean="0">
                <a:solidFill>
                  <a:srgbClr val="FF0000"/>
                </a:solidFill>
                <a:latin typeface="Bahnschrift" panose="020B0502040204020203" pitchFamily="34" charset="0"/>
              </a:rPr>
              <a:t>PROSECUZIONE DEL </a:t>
            </a:r>
          </a:p>
          <a:p>
            <a:pPr algn="just"/>
            <a:r>
              <a:rPr lang="it-IT" sz="1000" b="1" dirty="0" smtClean="0">
                <a:solidFill>
                  <a:srgbClr val="FF0000"/>
                </a:solidFill>
                <a:latin typeface="Bahnschrift" panose="020B0502040204020203" pitchFamily="34" charset="0"/>
              </a:rPr>
              <a:t>1 CONTRATTO APPLICATIVO</a:t>
            </a:r>
          </a:p>
          <a:p>
            <a:pPr algn="just"/>
            <a:r>
              <a:rPr lang="it-IT" sz="1000" b="1" dirty="0" smtClean="0">
                <a:solidFill>
                  <a:srgbClr val="FF0000"/>
                </a:solidFill>
                <a:latin typeface="Bahnschrift" panose="020B0502040204020203" pitchFamily="34" charset="0"/>
              </a:rPr>
              <a:t>DALLA SERIE 7 A SEGUIRE</a:t>
            </a:r>
          </a:p>
          <a:p>
            <a:pPr algn="just"/>
            <a:endParaRPr lang="it-IT" sz="1200" b="1" dirty="0">
              <a:solidFill>
                <a:srgbClr val="FF0000"/>
              </a:solidFill>
              <a:latin typeface="Bahnschrift" panose="020B0502040204020203" pitchFamily="34" charset="0"/>
            </a:endParaRPr>
          </a:p>
        </p:txBody>
      </p:sp>
      <p:pic>
        <p:nvPicPr>
          <p:cNvPr id="40" name="Immagine 3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89019" y="3765061"/>
            <a:ext cx="2215206" cy="2940539"/>
          </a:xfrm>
          <a:prstGeom prst="rect">
            <a:avLst/>
          </a:prstGeom>
        </p:spPr>
      </p:pic>
      <p:pic>
        <p:nvPicPr>
          <p:cNvPr id="15" name="Immagin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497892" y="3767088"/>
            <a:ext cx="2213679" cy="2938512"/>
          </a:xfrm>
          <a:prstGeom prst="rect">
            <a:avLst/>
          </a:prstGeom>
        </p:spPr>
      </p:pic>
      <p:sp>
        <p:nvSpPr>
          <p:cNvPr id="18" name="Rettangolo 17"/>
          <p:cNvSpPr/>
          <p:nvPr/>
        </p:nvSpPr>
        <p:spPr>
          <a:xfrm>
            <a:off x="789254" y="222336"/>
            <a:ext cx="5875617" cy="903939"/>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CIMITERO FRAZIONALE POSATORA – TORRETTE</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INTERVENTI DI MANUTENZIONE E CONSERVATIVI DIFFUSI – AQ 2024-2025-2026</a:t>
            </a:r>
            <a:endParaRPr lang="it-IT" sz="2000" dirty="0">
              <a:solidFill>
                <a:schemeClr val="bg1"/>
              </a:solidFill>
            </a:endParaRPr>
          </a:p>
        </p:txBody>
      </p:sp>
      <p:sp>
        <p:nvSpPr>
          <p:cNvPr id="20" name="Rettangolo 19"/>
          <p:cNvSpPr/>
          <p:nvPr/>
        </p:nvSpPr>
        <p:spPr>
          <a:xfrm>
            <a:off x="171067" y="227276"/>
            <a:ext cx="455574"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3</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814279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82230" y="1375408"/>
            <a:ext cx="5949578" cy="3362459"/>
          </a:xfrm>
          <a:prstGeom prst="rect">
            <a:avLst/>
          </a:prstGeom>
          <a:noFill/>
        </p:spPr>
        <p:txBody>
          <a:bodyPr wrap="square" rtlCol="0">
            <a:spAutoFit/>
          </a:bodyPr>
          <a:lstStyle/>
          <a:p>
            <a:pPr algn="just">
              <a:lnSpc>
                <a:spcPct val="100000"/>
              </a:lnSpc>
            </a:pPr>
            <a:endParaRPr lang="it-IT" sz="1250" b="1" dirty="0"/>
          </a:p>
          <a:p>
            <a:pPr algn="just">
              <a:lnSpc>
                <a:spcPct val="100000"/>
              </a:lnSpc>
            </a:pPr>
            <a:r>
              <a:rPr lang="it-IT" sz="1260" b="1" dirty="0"/>
              <a:t>CONTRATTO ATTUATIVO n. 2 “CIMITERO DI SAPPANICO – RISANAMENTO CONSERVATIVO DEL COLOMBARIO SERIE 7 BLOCCO C” </a:t>
            </a:r>
            <a:endParaRPr lang="it-IT" sz="1260" b="1" dirty="0" smtClean="0"/>
          </a:p>
          <a:p>
            <a:pPr algn="just">
              <a:lnSpc>
                <a:spcPct val="100000"/>
              </a:lnSpc>
            </a:pPr>
            <a:endParaRPr lang="it-IT" sz="1260" dirty="0"/>
          </a:p>
          <a:p>
            <a:pPr algn="just">
              <a:lnSpc>
                <a:spcPct val="100000"/>
              </a:lnSpc>
            </a:pPr>
            <a:r>
              <a:rPr lang="it-IT" sz="1260" dirty="0"/>
              <a:t>L’intervento ha avuto l’obiettivo di ripristinare la corretta regimazione delle acque meteoriche previo il rifacimento della copertura, al fine di proteggere il fabbricato dai danni indiretti causati dall’umidità.</a:t>
            </a:r>
          </a:p>
          <a:p>
            <a:pPr algn="just">
              <a:lnSpc>
                <a:spcPct val="100000"/>
              </a:lnSpc>
              <a:spcBef>
                <a:spcPts val="0"/>
              </a:spcBef>
            </a:pPr>
            <a:r>
              <a:rPr lang="it-IT" sz="1260" dirty="0"/>
              <a:t>Pertanto sono stati eseguiti i seguenti interventi:</a:t>
            </a:r>
          </a:p>
          <a:p>
            <a:pPr algn="just">
              <a:lnSpc>
                <a:spcPct val="100000"/>
              </a:lnSpc>
              <a:spcBef>
                <a:spcPts val="0"/>
              </a:spcBef>
            </a:pPr>
            <a:r>
              <a:rPr lang="it-IT" sz="1260" dirty="0" smtClean="0"/>
              <a:t>- pulizia </a:t>
            </a:r>
            <a:r>
              <a:rPr lang="it-IT" sz="1260" dirty="0"/>
              <a:t>dell’area verde ubicata nelle immediate vicinanze del colombario serie 7;</a:t>
            </a:r>
          </a:p>
          <a:p>
            <a:pPr algn="just">
              <a:lnSpc>
                <a:spcPct val="100000"/>
              </a:lnSpc>
              <a:spcBef>
                <a:spcPts val="0"/>
              </a:spcBef>
            </a:pPr>
            <a:r>
              <a:rPr lang="it-IT" sz="1260" dirty="0" smtClean="0"/>
              <a:t>- </a:t>
            </a:r>
            <a:r>
              <a:rPr lang="it-IT" sz="1260" dirty="0" smtClean="0"/>
              <a:t>pulizia </a:t>
            </a:r>
            <a:r>
              <a:rPr lang="it-IT" sz="1260" dirty="0" smtClean="0"/>
              <a:t>della copertura da </a:t>
            </a:r>
            <a:r>
              <a:rPr lang="it-IT" sz="1260" dirty="0"/>
              <a:t>piante e rami;</a:t>
            </a:r>
          </a:p>
          <a:p>
            <a:pPr algn="just">
              <a:lnSpc>
                <a:spcPct val="100000"/>
              </a:lnSpc>
              <a:spcBef>
                <a:spcPts val="0"/>
              </a:spcBef>
            </a:pPr>
            <a:r>
              <a:rPr lang="it-IT" sz="1260" dirty="0" smtClean="0"/>
              <a:t>- sostituzione </a:t>
            </a:r>
            <a:r>
              <a:rPr lang="it-IT" sz="1260" dirty="0"/>
              <a:t>delle scossaline perimetrali</a:t>
            </a:r>
            <a:r>
              <a:rPr lang="it-IT" sz="1260" dirty="0" smtClean="0"/>
              <a:t>;</a:t>
            </a:r>
          </a:p>
          <a:p>
            <a:pPr algn="just"/>
            <a:r>
              <a:rPr lang="it-IT" sz="1260" dirty="0" smtClean="0"/>
              <a:t>- </a:t>
            </a:r>
            <a:r>
              <a:rPr lang="it-IT" sz="1260" dirty="0"/>
              <a:t>sostituzione dei pluviali danneggiati con nuovi pluviali in </a:t>
            </a:r>
            <a:r>
              <a:rPr lang="it-IT" sz="1260" dirty="0" smtClean="0"/>
              <a:t>rame</a:t>
            </a:r>
            <a:endParaRPr lang="it-IT" sz="1260" dirty="0"/>
          </a:p>
          <a:p>
            <a:pPr algn="just">
              <a:lnSpc>
                <a:spcPct val="100000"/>
              </a:lnSpc>
              <a:spcBef>
                <a:spcPts val="0"/>
              </a:spcBef>
            </a:pPr>
            <a:r>
              <a:rPr lang="it-IT" sz="1260" dirty="0" smtClean="0"/>
              <a:t>- completa </a:t>
            </a:r>
            <a:r>
              <a:rPr lang="it-IT" sz="1260" dirty="0"/>
              <a:t>rimozione della ghiaia, della guaina e posa di nuova guaina e </a:t>
            </a:r>
            <a:r>
              <a:rPr lang="it-IT" sz="1260" dirty="0" smtClean="0"/>
              <a:t>ghiaia</a:t>
            </a:r>
          </a:p>
          <a:p>
            <a:pPr algn="just">
              <a:lnSpc>
                <a:spcPct val="100000"/>
              </a:lnSpc>
              <a:spcBef>
                <a:spcPts val="0"/>
              </a:spcBef>
            </a:pPr>
            <a:r>
              <a:rPr lang="it-IT" sz="1260" dirty="0" smtClean="0"/>
              <a:t>- </a:t>
            </a:r>
            <a:r>
              <a:rPr lang="it-IT" sz="1260" dirty="0" smtClean="0"/>
              <a:t>pulizia </a:t>
            </a:r>
            <a:r>
              <a:rPr lang="it-IT" sz="1260" dirty="0"/>
              <a:t>delle pareti laterali;</a:t>
            </a:r>
          </a:p>
          <a:p>
            <a:pPr algn="just">
              <a:lnSpc>
                <a:spcPct val="100000"/>
              </a:lnSpc>
              <a:spcBef>
                <a:spcPts val="0"/>
              </a:spcBef>
            </a:pPr>
            <a:r>
              <a:rPr lang="it-IT" sz="1260" dirty="0" smtClean="0"/>
              <a:t>- rimozione </a:t>
            </a:r>
            <a:r>
              <a:rPr lang="it-IT" sz="1260" dirty="0" err="1" smtClean="0"/>
              <a:t>copriferro</a:t>
            </a:r>
            <a:r>
              <a:rPr lang="it-IT" sz="1260" dirty="0" smtClean="0"/>
              <a:t> danneggiato</a:t>
            </a:r>
            <a:r>
              <a:rPr lang="it-IT" sz="1260" dirty="0"/>
              <a:t>, trattamento dei ferri e ripristino del </a:t>
            </a:r>
            <a:r>
              <a:rPr lang="it-IT" sz="1260" dirty="0" err="1"/>
              <a:t>copriferro</a:t>
            </a:r>
            <a:r>
              <a:rPr lang="it-IT" sz="1260" dirty="0"/>
              <a:t> rimosso.</a:t>
            </a:r>
          </a:p>
          <a:p>
            <a:pPr algn="ctr"/>
            <a:endParaRPr lang="it-IT" sz="1100" dirty="0" smtClean="0">
              <a:latin typeface="Bahnschrift" panose="020B0502040204020203" pitchFamily="34" charset="0"/>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82230" y="4743060"/>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CIMITERO DI SAPPANICO</a:t>
            </a:r>
            <a:endParaRPr lang="it-IT" sz="1600" b="1" dirty="0">
              <a:solidFill>
                <a:srgbClr val="007BFA"/>
              </a:solidFill>
              <a:latin typeface="Bahnschrift" panose="020B0502040204020203" pitchFamily="34" charset="0"/>
            </a:endParaRP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€ 19.600,00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€ 15.761,20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Entrate cimiteriali</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           Concluso</a:t>
            </a:r>
            <a:endParaRPr lang="it-IT" sz="1600" dirty="0" smtClean="0">
              <a:solidFill>
                <a:srgbClr val="FF0000"/>
              </a:solidFill>
              <a:latin typeface="Bahnschrift" panose="020B0502040204020203" pitchFamily="34" charset="0"/>
            </a:endParaRPr>
          </a:p>
        </p:txBody>
      </p:sp>
      <p:sp>
        <p:nvSpPr>
          <p:cNvPr id="11" name="CasellaDiTesto 10"/>
          <p:cNvSpPr txBox="1"/>
          <p:nvPr/>
        </p:nvSpPr>
        <p:spPr>
          <a:xfrm>
            <a:off x="5853236" y="6365002"/>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Stato post </a:t>
            </a:r>
            <a:r>
              <a:rPr lang="it-IT" sz="1400" dirty="0" err="1" smtClean="0">
                <a:latin typeface="Bahnschrift" panose="020B0502040204020203" pitchFamily="34" charset="0"/>
              </a:rPr>
              <a:t>operam</a:t>
            </a:r>
            <a:endParaRPr lang="it-IT" sz="1400" dirty="0">
              <a:latin typeface="Bahnschrift" panose="020B0502040204020203" pitchFamily="34" charset="0"/>
            </a:endParaRPr>
          </a:p>
        </p:txBody>
      </p:sp>
      <p:sp>
        <p:nvSpPr>
          <p:cNvPr id="12" name="CasellaDiTesto 11"/>
          <p:cNvSpPr txBox="1"/>
          <p:nvPr/>
        </p:nvSpPr>
        <p:spPr>
          <a:xfrm>
            <a:off x="6998962" y="2880900"/>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Stato ante </a:t>
            </a:r>
            <a:r>
              <a:rPr lang="it-IT" sz="1400" dirty="0" err="1" smtClean="0">
                <a:latin typeface="Bahnschrift" panose="020B0502040204020203" pitchFamily="34" charset="0"/>
              </a:rPr>
              <a:t>operam</a:t>
            </a:r>
            <a:endParaRPr lang="it-IT" sz="1400" dirty="0">
              <a:latin typeface="Bahnschrift" panose="020B0502040204020203" pitchFamily="34" charset="0"/>
            </a:endParaRPr>
          </a:p>
        </p:txBody>
      </p:sp>
      <p:sp>
        <p:nvSpPr>
          <p:cNvPr id="15" name="Rettangolo 14"/>
          <p:cNvSpPr/>
          <p:nvPr/>
        </p:nvSpPr>
        <p:spPr>
          <a:xfrm>
            <a:off x="782230" y="226848"/>
            <a:ext cx="5836684" cy="1270370"/>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MANUTENZIONI STRAORDINARIE E</a:t>
            </a:r>
          </a:p>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CONSERVATIVE CIMITERI </a:t>
            </a:r>
          </a:p>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ACCORDO QUADRO </a:t>
            </a: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2023-2024-2025-2026</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CIMITERO DI SAPPANICO</a:t>
            </a:r>
            <a:endPar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pic>
        <p:nvPicPr>
          <p:cNvPr id="16" name="Segnaposto contenuto 6"/>
          <p:cNvPicPr>
            <a:picLocks noChangeAspect="1"/>
          </p:cNvPicPr>
          <p:nvPr/>
        </p:nvPicPr>
        <p:blipFill rotWithShape="1">
          <a:blip r:embed="rId3" cstate="screen">
            <a:extLst>
              <a:ext uri="{28A0092B-C50C-407E-A947-70E740481C1C}">
                <a14:useLocalDpi xmlns:a14="http://schemas.microsoft.com/office/drawing/2010/main" val="0"/>
              </a:ext>
            </a:extLst>
          </a:blip>
          <a:srcRect b="6246"/>
          <a:stretch/>
        </p:blipFill>
        <p:spPr>
          <a:xfrm rot="5400000">
            <a:off x="6427801" y="538369"/>
            <a:ext cx="2727295" cy="1917699"/>
          </a:xfrm>
          <a:prstGeom prst="rect">
            <a:avLst/>
          </a:prstGeom>
        </p:spPr>
      </p:pic>
      <p:pic>
        <p:nvPicPr>
          <p:cNvPr id="17" name="Segnaposto contenuto 7"/>
          <p:cNvPicPr>
            <a:picLocks noChangeAspect="1"/>
          </p:cNvPicPr>
          <p:nvPr/>
        </p:nvPicPr>
        <p:blipFill rotWithShape="1">
          <a:blip r:embed="rId4" cstate="screen">
            <a:extLst>
              <a:ext uri="{28A0092B-C50C-407E-A947-70E740481C1C}">
                <a14:useLocalDpi xmlns:a14="http://schemas.microsoft.com/office/drawing/2010/main" val="0"/>
              </a:ext>
            </a:extLst>
          </a:blip>
          <a:srcRect t="11157"/>
          <a:stretch/>
        </p:blipFill>
        <p:spPr>
          <a:xfrm>
            <a:off x="8837736" y="128586"/>
            <a:ext cx="2654787" cy="1768935"/>
          </a:xfrm>
          <a:prstGeom prst="rect">
            <a:avLst/>
          </a:prstGeom>
        </p:spPr>
      </p:pic>
      <p:pic>
        <p:nvPicPr>
          <p:cNvPr id="4" name="Immagine 3"/>
          <p:cNvPicPr>
            <a:picLocks noChangeAspect="1"/>
          </p:cNvPicPr>
          <p:nvPr/>
        </p:nvPicPr>
        <p:blipFill rotWithShape="1">
          <a:blip r:embed="rId5"/>
          <a:srcRect t="37951" b="7407"/>
          <a:stretch/>
        </p:blipFill>
        <p:spPr>
          <a:xfrm>
            <a:off x="9797525" y="1564888"/>
            <a:ext cx="2260667" cy="1366590"/>
          </a:xfrm>
          <a:prstGeom prst="rect">
            <a:avLst/>
          </a:prstGeom>
        </p:spPr>
      </p:pic>
      <p:pic>
        <p:nvPicPr>
          <p:cNvPr id="2" name="Immagine 1"/>
          <p:cNvPicPr>
            <a:picLocks noChangeAspect="1"/>
          </p:cNvPicPr>
          <p:nvPr/>
        </p:nvPicPr>
        <p:blipFill rotWithShape="1">
          <a:blip r:embed="rId6" cstate="screen">
            <a:extLst>
              <a:ext uri="{28A0092B-C50C-407E-A947-70E740481C1C}">
                <a14:useLocalDpi xmlns:a14="http://schemas.microsoft.com/office/drawing/2010/main" val="0"/>
              </a:ext>
            </a:extLst>
          </a:blip>
          <a:srcRect b="12929"/>
          <a:stretch/>
        </p:blipFill>
        <p:spPr>
          <a:xfrm>
            <a:off x="9091409" y="4172056"/>
            <a:ext cx="1663702" cy="2575289"/>
          </a:xfrm>
          <a:prstGeom prst="rect">
            <a:avLst/>
          </a:prstGeom>
        </p:spPr>
      </p:pic>
      <p:pic>
        <p:nvPicPr>
          <p:cNvPr id="3" name="Immagine 2"/>
          <p:cNvPicPr>
            <a:picLocks noChangeAspect="1"/>
          </p:cNvPicPr>
          <p:nvPr/>
        </p:nvPicPr>
        <p:blipFill rotWithShape="1">
          <a:blip r:embed="rId7" cstate="screen">
            <a:extLst>
              <a:ext uri="{28A0092B-C50C-407E-A947-70E740481C1C}">
                <a14:useLocalDpi xmlns:a14="http://schemas.microsoft.com/office/drawing/2010/main" val="0"/>
              </a:ext>
            </a:extLst>
          </a:blip>
          <a:srcRect t="8974" b="13247"/>
          <a:stretch/>
        </p:blipFill>
        <p:spPr>
          <a:xfrm>
            <a:off x="9728670" y="3173613"/>
            <a:ext cx="2330315" cy="1359350"/>
          </a:xfrm>
          <a:prstGeom prst="rect">
            <a:avLst/>
          </a:prstGeom>
        </p:spPr>
      </p:pic>
      <p:pic>
        <p:nvPicPr>
          <p:cNvPr id="5" name="Immagine 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832599" y="3208711"/>
            <a:ext cx="2241094" cy="2988125"/>
          </a:xfrm>
          <a:prstGeom prst="rect">
            <a:avLst/>
          </a:prstGeom>
        </p:spPr>
      </p:pic>
      <p:sp>
        <p:nvSpPr>
          <p:cNvPr id="18" name="Rettangolo 17"/>
          <p:cNvSpPr/>
          <p:nvPr/>
        </p:nvSpPr>
        <p:spPr>
          <a:xfrm>
            <a:off x="171067" y="227276"/>
            <a:ext cx="476412"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4</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466716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799182" y="1399756"/>
            <a:ext cx="5949578" cy="3467616"/>
          </a:xfrm>
          <a:prstGeom prst="rect">
            <a:avLst/>
          </a:prstGeom>
          <a:noFill/>
        </p:spPr>
        <p:txBody>
          <a:bodyPr wrap="square" rtlCol="0">
            <a:spAutoFit/>
          </a:bodyPr>
          <a:lstStyle/>
          <a:p>
            <a:endParaRPr lang="it-IT" sz="1300" dirty="0"/>
          </a:p>
          <a:p>
            <a:pPr>
              <a:spcAft>
                <a:spcPts val="1000"/>
              </a:spcAft>
            </a:pPr>
            <a:r>
              <a:rPr lang="it-IT" sz="1300" b="1" dirty="0"/>
              <a:t>CONTRATTO APPLICATIVO N. 3 avente ad oggetto l’intervento di MANUTENZIONE STRAORDINARIA DELLA COPERTURA DEL COLOMBARIO SERIE </a:t>
            </a:r>
            <a:r>
              <a:rPr lang="it-IT" sz="1300" b="1" dirty="0" smtClean="0"/>
              <a:t>14</a:t>
            </a:r>
            <a:r>
              <a:rPr lang="it-IT" sz="1300" b="1" dirty="0" smtClean="0"/>
              <a:t> </a:t>
            </a:r>
            <a:r>
              <a:rPr lang="it-IT" sz="1300" b="1" dirty="0"/>
              <a:t>presso il Cimitero di Tavernelle. </a:t>
            </a:r>
          </a:p>
          <a:p>
            <a:pPr algn="just">
              <a:lnSpc>
                <a:spcPct val="100000"/>
              </a:lnSpc>
              <a:spcBef>
                <a:spcPts val="0"/>
              </a:spcBef>
              <a:spcAft>
                <a:spcPts val="600"/>
              </a:spcAft>
            </a:pPr>
            <a:r>
              <a:rPr lang="it-IT" sz="1300" dirty="0"/>
              <a:t>L’intervento ha l’obiettivo di ripristinare la corretta regimazione delle acque meteoriche </a:t>
            </a:r>
            <a:r>
              <a:rPr lang="it-IT" sz="1300" dirty="0" smtClean="0"/>
              <a:t>della </a:t>
            </a:r>
            <a:r>
              <a:rPr lang="it-IT" sz="1300" dirty="0"/>
              <a:t>copertura, al fine di proteggere il fabbricato dai danni indiretti causati dall’umidità</a:t>
            </a:r>
            <a:r>
              <a:rPr lang="it-IT" sz="1300" dirty="0" smtClean="0"/>
              <a:t>. Verrà rifatta l’impermeabilizzazione, collocate nuove scossaline e canali di gronda in rame e rimaneggiato il manto di copertura in tegole marsigliesi.</a:t>
            </a:r>
            <a:endParaRPr lang="it-IT" sz="1300" dirty="0"/>
          </a:p>
          <a:p>
            <a:pPr algn="just">
              <a:lnSpc>
                <a:spcPct val="100000"/>
              </a:lnSpc>
              <a:spcBef>
                <a:spcPts val="0"/>
              </a:spcBef>
            </a:pPr>
            <a:r>
              <a:rPr lang="it-IT" sz="1300" dirty="0"/>
              <a:t>L’edificio oggetto di intervento risulta vincolato ai sensi dell’art. 10 del </a:t>
            </a:r>
            <a:r>
              <a:rPr lang="it-IT" sz="1300" dirty="0" err="1"/>
              <a:t>D.Lgs.</a:t>
            </a:r>
            <a:r>
              <a:rPr lang="it-IT" sz="1300" dirty="0"/>
              <a:t> 42/2004; pertanto è stato acquisito il parere da parte della Soprintendenza Archeologia, Belle Arti e Paesaggio per le province di Ancona e Pesaro e Urbino (ricevuto in data 06/10/2025). Si sta procedendo </a:t>
            </a:r>
            <a:r>
              <a:rPr lang="it-IT" sz="1300" dirty="0" smtClean="0"/>
              <a:t>all’approvazione </a:t>
            </a:r>
            <a:r>
              <a:rPr lang="it-IT" sz="1300" dirty="0"/>
              <a:t>del progetto esecutivo </a:t>
            </a:r>
            <a:r>
              <a:rPr lang="it-IT" sz="1300" dirty="0" smtClean="0"/>
              <a:t>e </a:t>
            </a:r>
            <a:r>
              <a:rPr lang="it-IT" sz="1300" dirty="0"/>
              <a:t>all’affidamento dei lavori alla ditta affidataria dell’accordo quadro. E' stato inoltre affidato l'incarico di </a:t>
            </a:r>
            <a:r>
              <a:rPr lang="it-IT" sz="1300" dirty="0" smtClean="0"/>
              <a:t>direzione lavori e coordinamento della sicurezza </a:t>
            </a:r>
            <a:r>
              <a:rPr lang="it-IT" sz="1300" dirty="0"/>
              <a:t>con D.D. 3089 del 07/11/2025.</a:t>
            </a:r>
          </a:p>
          <a:p>
            <a:pPr algn="ctr"/>
            <a:endParaRPr lang="it-IT" sz="1100" dirty="0" smtClean="0">
              <a:latin typeface="Bahnschrift" panose="020B0502040204020203" pitchFamily="34" charset="0"/>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82230" y="4590660"/>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CIMITERO DI TAVERNELLE</a:t>
            </a:r>
            <a:endParaRPr lang="it-IT" sz="1600" b="1" dirty="0">
              <a:solidFill>
                <a:srgbClr val="007BFA"/>
              </a:solidFill>
              <a:latin typeface="Bahnschrift" panose="020B0502040204020203" pitchFamily="34" charset="0"/>
            </a:endParaRP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€ 40.000,00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€ 25.247,21 (</a:t>
            </a:r>
            <a:r>
              <a:rPr lang="it-IT" sz="1600" b="1" dirty="0">
                <a:solidFill>
                  <a:srgbClr val="007BFA"/>
                </a:solidFill>
                <a:latin typeface="Bahnschrift" panose="020B0502040204020203" pitchFamily="34" charset="0"/>
              </a:rPr>
              <a:t>iva 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Entrate cimiteriali</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progettazione</a:t>
            </a:r>
            <a:endParaRPr lang="it-IT" sz="1600" dirty="0" smtClean="0">
              <a:solidFill>
                <a:srgbClr val="FF0000"/>
              </a:solidFill>
              <a:latin typeface="Bahnschrift" panose="020B0502040204020203" pitchFamily="34" charset="0"/>
            </a:endParaRPr>
          </a:p>
        </p:txBody>
      </p:sp>
      <p:sp>
        <p:nvSpPr>
          <p:cNvPr id="11" name="CasellaDiTesto 10"/>
          <p:cNvSpPr txBox="1"/>
          <p:nvPr/>
        </p:nvSpPr>
        <p:spPr>
          <a:xfrm>
            <a:off x="6925068" y="6458059"/>
            <a:ext cx="5241532" cy="307777"/>
          </a:xfrm>
          <a:prstGeom prst="rect">
            <a:avLst/>
          </a:prstGeom>
          <a:noFill/>
        </p:spPr>
        <p:txBody>
          <a:bodyPr wrap="square" rtlCol="0">
            <a:spAutoFit/>
          </a:bodyPr>
          <a:lstStyle/>
          <a:p>
            <a:pPr algn="ctr"/>
            <a:r>
              <a:rPr lang="it-IT" sz="1400" dirty="0" smtClean="0">
                <a:latin typeface="Bahnschrift" panose="020B0502040204020203" pitchFamily="34" charset="0"/>
              </a:rPr>
              <a:t>Individuazione area di intervento e particolare costruttivo </a:t>
            </a:r>
            <a:endParaRPr lang="it-IT" sz="1400" dirty="0">
              <a:latin typeface="Bahnschrift" panose="020B0502040204020203" pitchFamily="34" charset="0"/>
            </a:endParaRPr>
          </a:p>
        </p:txBody>
      </p:sp>
      <p:sp>
        <p:nvSpPr>
          <p:cNvPr id="12" name="CasellaDiTesto 11"/>
          <p:cNvSpPr txBox="1"/>
          <p:nvPr/>
        </p:nvSpPr>
        <p:spPr>
          <a:xfrm>
            <a:off x="7292611" y="2825787"/>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Stato attuale</a:t>
            </a:r>
            <a:endParaRPr lang="it-IT" sz="1400" dirty="0">
              <a:latin typeface="Bahnschrift" panose="020B0502040204020203" pitchFamily="34" charset="0"/>
            </a:endParaRPr>
          </a:p>
        </p:txBody>
      </p:sp>
      <p:pic>
        <p:nvPicPr>
          <p:cNvPr id="2" name="Immagine 1"/>
          <p:cNvPicPr>
            <a:picLocks noChangeAspect="1"/>
          </p:cNvPicPr>
          <p:nvPr/>
        </p:nvPicPr>
        <p:blipFill>
          <a:blip r:embed="rId3"/>
          <a:stretch>
            <a:fillRect/>
          </a:stretch>
        </p:blipFill>
        <p:spPr>
          <a:xfrm>
            <a:off x="6872002" y="3119041"/>
            <a:ext cx="2653304" cy="3372388"/>
          </a:xfrm>
          <a:prstGeom prst="rect">
            <a:avLst/>
          </a:prstGeom>
        </p:spPr>
      </p:pic>
      <p:pic>
        <p:nvPicPr>
          <p:cNvPr id="3" name="Immagine 2"/>
          <p:cNvPicPr>
            <a:picLocks noChangeAspect="1"/>
          </p:cNvPicPr>
          <p:nvPr/>
        </p:nvPicPr>
        <p:blipFill>
          <a:blip r:embed="rId4"/>
          <a:stretch>
            <a:fillRect/>
          </a:stretch>
        </p:blipFill>
        <p:spPr>
          <a:xfrm>
            <a:off x="9648548" y="3108164"/>
            <a:ext cx="2309536" cy="3360772"/>
          </a:xfrm>
          <a:prstGeom prst="rect">
            <a:avLst/>
          </a:prstGeom>
        </p:spPr>
      </p:pic>
      <p:pic>
        <p:nvPicPr>
          <p:cNvPr id="5" name="Immagine 4"/>
          <p:cNvPicPr>
            <a:picLocks noChangeAspect="1"/>
          </p:cNvPicPr>
          <p:nvPr/>
        </p:nvPicPr>
        <p:blipFill rotWithShape="1">
          <a:blip r:embed="rId5"/>
          <a:srcRect t="16996"/>
          <a:stretch/>
        </p:blipFill>
        <p:spPr>
          <a:xfrm>
            <a:off x="6908852" y="158970"/>
            <a:ext cx="2425768" cy="2711064"/>
          </a:xfrm>
          <a:prstGeom prst="rect">
            <a:avLst/>
          </a:prstGeom>
        </p:spPr>
      </p:pic>
      <p:pic>
        <p:nvPicPr>
          <p:cNvPr id="6" name="Immagine 5"/>
          <p:cNvPicPr>
            <a:picLocks noChangeAspect="1"/>
          </p:cNvPicPr>
          <p:nvPr/>
        </p:nvPicPr>
        <p:blipFill rotWithShape="1">
          <a:blip r:embed="rId6"/>
          <a:srcRect r="13481"/>
          <a:stretch/>
        </p:blipFill>
        <p:spPr>
          <a:xfrm>
            <a:off x="9511664" y="705496"/>
            <a:ext cx="2566036" cy="2164538"/>
          </a:xfrm>
          <a:prstGeom prst="rect">
            <a:avLst/>
          </a:prstGeom>
        </p:spPr>
      </p:pic>
      <p:sp>
        <p:nvSpPr>
          <p:cNvPr id="13" name="Rettangolo 12"/>
          <p:cNvSpPr/>
          <p:nvPr/>
        </p:nvSpPr>
        <p:spPr>
          <a:xfrm>
            <a:off x="837121" y="244132"/>
            <a:ext cx="5836684" cy="1270370"/>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MANUTENZIONI </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STRAORDINARIE E</a:t>
            </a:r>
          </a:p>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CONSERVATIVE CIMITERI </a:t>
            </a:r>
          </a:p>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ACCORDO QUADRO </a:t>
            </a: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2023-2024-2025-2026</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CIMITERO DI TAVERNELLE</a:t>
            </a:r>
            <a:endPar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
        <p:nvSpPr>
          <p:cNvPr id="14" name="Rettangolo 13"/>
          <p:cNvSpPr/>
          <p:nvPr/>
        </p:nvSpPr>
        <p:spPr>
          <a:xfrm>
            <a:off x="171067" y="227276"/>
            <a:ext cx="476412"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5</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26470084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401" y="128586"/>
            <a:ext cx="444499" cy="6577014"/>
          </a:xfrm>
          <a:prstGeom prst="rect">
            <a:avLst/>
          </a:prstGeom>
          <a:gradFill flip="none" rotWithShape="1">
            <a:gsLst>
              <a:gs pos="0">
                <a:srgbClr val="007BFA"/>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4800" b="1" spc="-100" dirty="0">
              <a:solidFill>
                <a:prstClr val="white"/>
              </a:solidFill>
              <a:effectLst>
                <a:outerShdw blurRad="38100" dist="38100" dir="2700000" algn="tl">
                  <a:srgbClr val="000000">
                    <a:alpha val="43137"/>
                  </a:srgbClr>
                </a:outerShdw>
              </a:effectLst>
              <a:latin typeface="Bahnschrift" panose="020B0502040204020203" pitchFamily="34" charset="0"/>
              <a:ea typeface="Adobe Heiti Std R" panose="020B0400000000000000" pitchFamily="34" charset="-128"/>
              <a:cs typeface="Arial" panose="020B0604020202020204" pitchFamily="34" charset="0"/>
            </a:endParaRPr>
          </a:p>
          <a:p>
            <a:pPr algn="ctr"/>
            <a:endParaRPr lang="it-IT" dirty="0">
              <a:solidFill>
                <a:schemeClr val="bg1"/>
              </a:solidFill>
            </a:endParaRPr>
          </a:p>
        </p:txBody>
      </p:sp>
      <p:sp>
        <p:nvSpPr>
          <p:cNvPr id="7" name="CasellaDiTesto 6"/>
          <p:cNvSpPr txBox="1"/>
          <p:nvPr/>
        </p:nvSpPr>
        <p:spPr>
          <a:xfrm>
            <a:off x="823799" y="1498459"/>
            <a:ext cx="5949578" cy="3262432"/>
          </a:xfrm>
          <a:prstGeom prst="rect">
            <a:avLst/>
          </a:prstGeom>
          <a:noFill/>
        </p:spPr>
        <p:txBody>
          <a:bodyPr wrap="square" rtlCol="0">
            <a:spAutoFit/>
          </a:bodyPr>
          <a:lstStyle/>
          <a:p>
            <a:endParaRPr lang="it-IT" sz="1300" dirty="0"/>
          </a:p>
          <a:p>
            <a:r>
              <a:rPr lang="it-IT" sz="1300" b="1" dirty="0" smtClean="0"/>
              <a:t>CONTRATTO </a:t>
            </a:r>
            <a:r>
              <a:rPr lang="it-IT" sz="1300" b="1" dirty="0"/>
              <a:t>APPLICATIVO N. 4 avente ad oggetto l’intervento di MANUTENZIONE STRAORDINARIA DEL COLOMBARIO SERIE 39 BLOCCO B E </a:t>
            </a:r>
            <a:r>
              <a:rPr lang="it-IT" sz="1300" b="1" dirty="0" smtClean="0"/>
              <a:t>DEL CORPO </a:t>
            </a:r>
            <a:r>
              <a:rPr lang="it-IT" sz="1300" b="1" dirty="0"/>
              <a:t>SCALA COLOMBARIO SERIE 35 PRESSO IL CIMITERO DI TAVERNELLE. </a:t>
            </a:r>
            <a:endParaRPr lang="it-IT" sz="1300" b="1" dirty="0" smtClean="0"/>
          </a:p>
          <a:p>
            <a:pPr marL="171450" indent="-171450">
              <a:buFontTx/>
              <a:buChar char="-"/>
            </a:pPr>
            <a:endParaRPr lang="it-IT" sz="1300" dirty="0"/>
          </a:p>
          <a:p>
            <a:pPr algn="just"/>
            <a:r>
              <a:rPr lang="it-IT" sz="1300" dirty="0"/>
              <a:t>L’intervento ha l’obiettivo di mantenerne il decoro migliorando la fruizione del colombario serie 39 blocco C e della scala del colombario serie 35 attualmente interdetta all’utenza.</a:t>
            </a:r>
          </a:p>
          <a:p>
            <a:pPr algn="just"/>
            <a:r>
              <a:rPr lang="it-IT" sz="1300" dirty="0"/>
              <a:t>V</a:t>
            </a:r>
            <a:r>
              <a:rPr lang="it-IT" sz="1300" dirty="0" smtClean="0"/>
              <a:t>erranno </a:t>
            </a:r>
            <a:r>
              <a:rPr lang="it-IT" sz="1300" dirty="0" smtClean="0"/>
              <a:t>eseguiti interventi di ripristino </a:t>
            </a:r>
            <a:r>
              <a:rPr lang="it-IT" sz="1300" dirty="0"/>
              <a:t>delle strutture in </a:t>
            </a:r>
            <a:r>
              <a:rPr lang="it-IT" sz="1300" dirty="0" smtClean="0"/>
              <a:t>calcestruzzo, </a:t>
            </a:r>
            <a:r>
              <a:rPr lang="it-IT" sz="1300" dirty="0"/>
              <a:t>incluso il trattamento delle superfici e dei ferri esistenti, eventuali integrazioni degli stessi e ricostruzione dei </a:t>
            </a:r>
            <a:r>
              <a:rPr lang="it-IT" sz="1300" dirty="0" err="1" smtClean="0"/>
              <a:t>copriferri</a:t>
            </a:r>
            <a:r>
              <a:rPr lang="it-IT" sz="1300" dirty="0" smtClean="0"/>
              <a:t>, interventi di demolizione </a:t>
            </a:r>
            <a:r>
              <a:rPr lang="it-IT" sz="1300" dirty="0"/>
              <a:t>dei pavimenti esistenti e rifacimento del manto impermeabilizzante dei solai di piano e nuova </a:t>
            </a:r>
            <a:r>
              <a:rPr lang="it-IT" sz="1300" dirty="0" smtClean="0"/>
              <a:t>pavimentazione, rifacimento delle coperture esistenti in plexiglass laddove danneggiate, rifacimento </a:t>
            </a:r>
            <a:r>
              <a:rPr lang="it-IT" sz="1300" dirty="0"/>
              <a:t>delle coperture incluse opere di </a:t>
            </a:r>
            <a:r>
              <a:rPr lang="it-IT" sz="1300" dirty="0" smtClean="0"/>
              <a:t>impermeabilizzazione</a:t>
            </a:r>
            <a:r>
              <a:rPr lang="it-IT" sz="1300" dirty="0"/>
              <a:t> </a:t>
            </a:r>
            <a:r>
              <a:rPr lang="it-IT" sz="1300" dirty="0" smtClean="0"/>
              <a:t>e tutte le opere di finitura commesse all’intervento.</a:t>
            </a:r>
            <a:endParaRPr lang="it-IT" sz="1300" dirty="0"/>
          </a:p>
          <a:p>
            <a:pPr algn="ctr"/>
            <a:endParaRPr lang="it-IT" sz="1100" dirty="0" smtClean="0">
              <a:latin typeface="Bahnschrift" panose="020B0502040204020203" pitchFamily="34" charset="0"/>
            </a:endParaRPr>
          </a:p>
        </p:txBody>
      </p:sp>
      <p:sp>
        <p:nvSpPr>
          <p:cNvPr id="8" name="Rettangolo 7"/>
          <p:cNvSpPr/>
          <p:nvPr/>
        </p:nvSpPr>
        <p:spPr>
          <a:xfrm>
            <a:off x="725783" y="128586"/>
            <a:ext cx="6002563" cy="6577014"/>
          </a:xfrm>
          <a:prstGeom prst="rect">
            <a:avLst/>
          </a:prstGeom>
          <a:no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82230" y="4590660"/>
            <a:ext cx="5946467" cy="1938992"/>
          </a:xfrm>
          <a:prstGeom prst="rect">
            <a:avLst/>
          </a:prstGeom>
        </p:spPr>
        <p:txBody>
          <a:bodyPr wrap="square">
            <a:spAutoFit/>
          </a:bodyPr>
          <a:lstStyle/>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Localizzazione intervento:     </a:t>
            </a:r>
            <a:r>
              <a:rPr lang="it-IT" sz="1600" b="1" dirty="0" smtClean="0">
                <a:solidFill>
                  <a:srgbClr val="007BFA"/>
                </a:solidFill>
                <a:latin typeface="Bahnschrift" panose="020B0502040204020203" pitchFamily="34" charset="0"/>
              </a:rPr>
              <a:t>CIMITERO DI TAVERNELLE</a:t>
            </a:r>
            <a:endParaRPr lang="it-IT" sz="1600" b="1" dirty="0">
              <a:solidFill>
                <a:srgbClr val="007BFA"/>
              </a:solidFill>
              <a:latin typeface="Bahnschrift" panose="020B0502040204020203" pitchFamily="34" charset="0"/>
            </a:endParaRPr>
          </a:p>
          <a:p>
            <a:pPr algn="just"/>
            <a:endParaRPr lang="it-IT" sz="1000" dirty="0" smtClean="0">
              <a:solidFill>
                <a:srgbClr val="000000"/>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Quadro Economico</a:t>
            </a:r>
            <a:r>
              <a:rPr lang="it-IT" sz="1600" b="1" dirty="0" smtClean="0">
                <a:latin typeface="Bahnschrift" panose="020B0502040204020203" pitchFamily="34" charset="0"/>
              </a:rPr>
              <a:t>:</a:t>
            </a:r>
            <a:r>
              <a:rPr lang="it-IT" sz="1600" b="1" dirty="0" smtClean="0">
                <a:solidFill>
                  <a:srgbClr val="FF0000"/>
                </a:solidFill>
                <a:latin typeface="Bahnschrift" panose="020B0502040204020203" pitchFamily="34" charset="0"/>
              </a:rPr>
              <a:t>        </a:t>
            </a:r>
            <a:r>
              <a:rPr lang="it-IT" sz="1600" b="1" dirty="0">
                <a:solidFill>
                  <a:srgbClr val="FF0000"/>
                </a:solidFill>
                <a:latin typeface="Bahnschrift" panose="020B0502040204020203" pitchFamily="34" charset="0"/>
              </a:rPr>
              <a:t> </a:t>
            </a:r>
            <a:r>
              <a:rPr lang="it-IT" sz="1600" b="1" dirty="0" smtClean="0">
                <a:solidFill>
                  <a:srgbClr val="FF0000"/>
                </a:solidFill>
                <a:latin typeface="Bahnschrift" panose="020B0502040204020203" pitchFamily="34" charset="0"/>
              </a:rPr>
              <a:t>       </a:t>
            </a:r>
            <a:r>
              <a:rPr lang="it-IT" sz="1600" b="1" dirty="0" smtClean="0">
                <a:solidFill>
                  <a:srgbClr val="007BFA"/>
                </a:solidFill>
                <a:latin typeface="Bahnschrift" panose="020B0502040204020203" pitchFamily="34" charset="0"/>
              </a:rPr>
              <a:t>€ 700.000,00</a:t>
            </a:r>
            <a:endParaRPr lang="it-IT" sz="1600" b="1" dirty="0">
              <a:solidFill>
                <a:srgbClr val="007BFA"/>
              </a:solidFill>
              <a:latin typeface="Bahnschrift" panose="020B0502040204020203" pitchFamily="34" charset="0"/>
            </a:endParaRP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a:solidFill>
                  <a:srgbClr val="000000"/>
                </a:solidFill>
                <a:latin typeface="Bahnschrift" panose="020B0502040204020203" pitchFamily="34" charset="0"/>
              </a:rPr>
              <a:t>I</a:t>
            </a:r>
            <a:r>
              <a:rPr lang="it-IT" sz="1600" dirty="0" smtClean="0">
                <a:solidFill>
                  <a:srgbClr val="000000"/>
                </a:solidFill>
                <a:latin typeface="Bahnschrift" panose="020B0502040204020203" pitchFamily="34" charset="0"/>
              </a:rPr>
              <a:t>mporto lavori 		            </a:t>
            </a:r>
            <a:r>
              <a:rPr lang="it-IT" sz="1600" b="1" dirty="0" smtClean="0">
                <a:solidFill>
                  <a:srgbClr val="007BFA"/>
                </a:solidFill>
                <a:latin typeface="Bahnschrift" panose="020B0502040204020203" pitchFamily="34" charset="0"/>
              </a:rPr>
              <a:t>€ 430.000,00 (iva </a:t>
            </a:r>
            <a:r>
              <a:rPr lang="it-IT" sz="1600" b="1" dirty="0">
                <a:solidFill>
                  <a:srgbClr val="007BFA"/>
                </a:solidFill>
                <a:latin typeface="Bahnschrift" panose="020B0502040204020203" pitchFamily="34" charset="0"/>
              </a:rPr>
              <a:t>esclusa)</a:t>
            </a:r>
          </a:p>
          <a:p>
            <a:pPr algn="just"/>
            <a:endParaRPr lang="it-IT" sz="1000" b="1" dirty="0" smtClean="0">
              <a:solidFill>
                <a:srgbClr val="007BFA"/>
              </a:solidFill>
              <a:latin typeface="Bahnschrift" panose="020B0502040204020203" pitchFamily="34" charset="0"/>
            </a:endParaRPr>
          </a:p>
          <a:p>
            <a:pPr marL="285750" indent="-285750" algn="just">
              <a:buFont typeface="Wingdings" panose="05000000000000000000" pitchFamily="2" charset="2"/>
              <a:buChar char="§"/>
            </a:pPr>
            <a:r>
              <a:rPr lang="it-IT" sz="1600" dirty="0" smtClean="0">
                <a:solidFill>
                  <a:srgbClr val="000000"/>
                </a:solidFill>
                <a:latin typeface="Bahnschrift" panose="020B0502040204020203" pitchFamily="34" charset="0"/>
              </a:rPr>
              <a:t>Fonte di finanziamento:	</a:t>
            </a:r>
            <a:r>
              <a:rPr lang="it-IT" sz="1600" dirty="0">
                <a:solidFill>
                  <a:srgbClr val="000000"/>
                </a:solidFill>
                <a:latin typeface="Bahnschrift" panose="020B0502040204020203" pitchFamily="34" charset="0"/>
              </a:rPr>
              <a:t> </a:t>
            </a:r>
            <a:r>
              <a:rPr lang="it-IT" sz="1600" dirty="0" smtClean="0">
                <a:solidFill>
                  <a:srgbClr val="000000"/>
                </a:solidFill>
                <a:latin typeface="Bahnschrift" panose="020B0502040204020203" pitchFamily="34" charset="0"/>
              </a:rPr>
              <a:t>   </a:t>
            </a:r>
            <a:r>
              <a:rPr lang="it-IT" sz="1600" b="1" dirty="0" smtClean="0">
                <a:solidFill>
                  <a:srgbClr val="007BFA"/>
                </a:solidFill>
                <a:latin typeface="Bahnschrift" panose="020B0502040204020203" pitchFamily="34" charset="0"/>
              </a:rPr>
              <a:t>Entrate cimiteriali</a:t>
            </a:r>
          </a:p>
          <a:p>
            <a:pPr algn="just"/>
            <a:endParaRPr lang="it-IT" sz="1000" b="1" dirty="0">
              <a:solidFill>
                <a:srgbClr val="007BFA"/>
              </a:solidFill>
              <a:latin typeface="Bahnschrift" panose="020B0502040204020203" pitchFamily="34" charset="0"/>
            </a:endParaRPr>
          </a:p>
          <a:p>
            <a:pPr marL="285750" indent="-285750">
              <a:buFont typeface="Wingdings" panose="05000000000000000000" pitchFamily="2" charset="2"/>
              <a:buChar char="§"/>
            </a:pPr>
            <a:r>
              <a:rPr lang="it-IT" sz="1600" dirty="0" smtClean="0">
                <a:solidFill>
                  <a:srgbClr val="000000"/>
                </a:solidFill>
                <a:latin typeface="Bahnschrift" panose="020B0502040204020203" pitchFamily="34" charset="0"/>
              </a:rPr>
              <a:t>Stato </a:t>
            </a:r>
            <a:r>
              <a:rPr lang="it-IT" sz="1600" dirty="0">
                <a:solidFill>
                  <a:srgbClr val="000000"/>
                </a:solidFill>
                <a:latin typeface="Bahnschrift" panose="020B0502040204020203" pitchFamily="34" charset="0"/>
              </a:rPr>
              <a:t>avanzamento:	</a:t>
            </a:r>
            <a:r>
              <a:rPr lang="it-IT" sz="1600" b="1" dirty="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           </a:t>
            </a:r>
            <a:r>
              <a:rPr lang="it-IT" sz="1600" b="1" dirty="0" smtClean="0">
                <a:solidFill>
                  <a:srgbClr val="007BFA"/>
                </a:solidFill>
                <a:latin typeface="Bahnschrift" panose="020B0502040204020203" pitchFamily="34" charset="0"/>
              </a:rPr>
              <a:t>In corso di progettazione</a:t>
            </a:r>
            <a:endParaRPr lang="it-IT" sz="1600" dirty="0" smtClean="0">
              <a:solidFill>
                <a:srgbClr val="FF0000"/>
              </a:solidFill>
              <a:latin typeface="Bahnschrift" panose="020B0502040204020203" pitchFamily="34" charset="0"/>
            </a:endParaRPr>
          </a:p>
        </p:txBody>
      </p:sp>
      <p:sp>
        <p:nvSpPr>
          <p:cNvPr id="11" name="CasellaDiTesto 10"/>
          <p:cNvSpPr txBox="1"/>
          <p:nvPr/>
        </p:nvSpPr>
        <p:spPr>
          <a:xfrm>
            <a:off x="7115568" y="6470759"/>
            <a:ext cx="4455645" cy="307777"/>
          </a:xfrm>
          <a:prstGeom prst="rect">
            <a:avLst/>
          </a:prstGeom>
          <a:noFill/>
        </p:spPr>
        <p:txBody>
          <a:bodyPr wrap="square" rtlCol="0">
            <a:spAutoFit/>
          </a:bodyPr>
          <a:lstStyle/>
          <a:p>
            <a:pPr algn="ctr"/>
            <a:r>
              <a:rPr lang="it-IT" sz="1400" dirty="0" smtClean="0">
                <a:latin typeface="Bahnschrift" panose="020B0502040204020203" pitchFamily="34" charset="0"/>
              </a:rPr>
              <a:t>Stato attuale</a:t>
            </a:r>
            <a:endParaRPr lang="it-IT" sz="1400" dirty="0">
              <a:latin typeface="Bahnschrift" panose="020B0502040204020203" pitchFamily="34" charset="0"/>
            </a:endParaRPr>
          </a:p>
        </p:txBody>
      </p:sp>
      <p:sp>
        <p:nvSpPr>
          <p:cNvPr id="13" name="CasellaDiTesto 12"/>
          <p:cNvSpPr txBox="1"/>
          <p:nvPr/>
        </p:nvSpPr>
        <p:spPr>
          <a:xfrm>
            <a:off x="6167612" y="2625009"/>
            <a:ext cx="3712335" cy="338554"/>
          </a:xfrm>
          <a:prstGeom prst="rect">
            <a:avLst/>
          </a:prstGeom>
          <a:noFill/>
        </p:spPr>
        <p:txBody>
          <a:bodyPr wrap="square" rtlCol="0">
            <a:spAutoFit/>
          </a:bodyPr>
          <a:lstStyle/>
          <a:p>
            <a:pPr algn="ctr"/>
            <a:r>
              <a:rPr lang="it-IT" sz="800" dirty="0" smtClean="0">
                <a:solidFill>
                  <a:schemeClr val="bg1"/>
                </a:solidFill>
                <a:latin typeface="Bahnschrift" panose="020B0502040204020203" pitchFamily="34" charset="0"/>
              </a:rPr>
              <a:t>2° stralcio non oggetto</a:t>
            </a:r>
          </a:p>
          <a:p>
            <a:pPr algn="ctr"/>
            <a:r>
              <a:rPr lang="it-IT" sz="800" dirty="0" smtClean="0">
                <a:solidFill>
                  <a:schemeClr val="bg1"/>
                </a:solidFill>
                <a:latin typeface="Bahnschrift" panose="020B0502040204020203" pitchFamily="34" charset="0"/>
              </a:rPr>
              <a:t> del presente PFTE</a:t>
            </a:r>
            <a:endParaRPr lang="it-IT" sz="800" dirty="0">
              <a:solidFill>
                <a:schemeClr val="bg1"/>
              </a:solidFill>
              <a:latin typeface="Bahnschrift" panose="020B0502040204020203" pitchFamily="34" charset="0"/>
            </a:endParaRPr>
          </a:p>
        </p:txBody>
      </p:sp>
      <p:pic>
        <p:nvPicPr>
          <p:cNvPr id="6" name="Immagine 5"/>
          <p:cNvPicPr>
            <a:picLocks noChangeAspect="1"/>
          </p:cNvPicPr>
          <p:nvPr/>
        </p:nvPicPr>
        <p:blipFill rotWithShape="1">
          <a:blip r:embed="rId3" cstate="screen">
            <a:extLst>
              <a:ext uri="{28A0092B-C50C-407E-A947-70E740481C1C}">
                <a14:useLocalDpi xmlns:a14="http://schemas.microsoft.com/office/drawing/2010/main" val="0"/>
              </a:ext>
            </a:extLst>
          </a:blip>
          <a:srcRect r="6528"/>
          <a:stretch/>
        </p:blipFill>
        <p:spPr>
          <a:xfrm>
            <a:off x="6818407" y="160381"/>
            <a:ext cx="2333981" cy="1872740"/>
          </a:xfrm>
          <a:prstGeom prst="rect">
            <a:avLst/>
          </a:prstGeom>
        </p:spPr>
      </p:pic>
      <p:pic>
        <p:nvPicPr>
          <p:cNvPr id="14" name="Immagine 13"/>
          <p:cNvPicPr>
            <a:picLocks noChangeAspect="1"/>
          </p:cNvPicPr>
          <p:nvPr/>
        </p:nvPicPr>
        <p:blipFill rotWithShape="1">
          <a:blip r:embed="rId4" cstate="screen">
            <a:extLst>
              <a:ext uri="{28A0092B-C50C-407E-A947-70E740481C1C}">
                <a14:useLocalDpi xmlns:a14="http://schemas.microsoft.com/office/drawing/2010/main" val="0"/>
              </a:ext>
            </a:extLst>
          </a:blip>
          <a:srcRect r="11549"/>
          <a:stretch/>
        </p:blipFill>
        <p:spPr>
          <a:xfrm>
            <a:off x="9328710" y="4339496"/>
            <a:ext cx="2582950" cy="2190156"/>
          </a:xfrm>
          <a:prstGeom prst="rect">
            <a:avLst/>
          </a:prstGeom>
        </p:spPr>
      </p:pic>
      <p:pic>
        <p:nvPicPr>
          <p:cNvPr id="16" name="Immagine 15"/>
          <p:cNvPicPr>
            <a:picLocks noChangeAspect="1"/>
          </p:cNvPicPr>
          <p:nvPr/>
        </p:nvPicPr>
        <p:blipFill rotWithShape="1">
          <a:blip r:embed="rId5" cstate="screen">
            <a:extLst>
              <a:ext uri="{28A0092B-C50C-407E-A947-70E740481C1C}">
                <a14:useLocalDpi xmlns:a14="http://schemas.microsoft.com/office/drawing/2010/main" val="0"/>
              </a:ext>
            </a:extLst>
          </a:blip>
          <a:srcRect l="8829" t="9349" r="3010" b="7790"/>
          <a:stretch/>
        </p:blipFill>
        <p:spPr>
          <a:xfrm>
            <a:off x="9261598" y="160381"/>
            <a:ext cx="2776756" cy="1957385"/>
          </a:xfrm>
          <a:prstGeom prst="rect">
            <a:avLst/>
          </a:prstGeom>
        </p:spPr>
      </p:pic>
      <p:pic>
        <p:nvPicPr>
          <p:cNvPr id="17" name="Immagine 16"/>
          <p:cNvPicPr>
            <a:picLocks noChangeAspect="1"/>
          </p:cNvPicPr>
          <p:nvPr/>
        </p:nvPicPr>
        <p:blipFill rotWithShape="1">
          <a:blip r:embed="rId6" cstate="screen">
            <a:extLst>
              <a:ext uri="{28A0092B-C50C-407E-A947-70E740481C1C}">
                <a14:useLocalDpi xmlns:a14="http://schemas.microsoft.com/office/drawing/2010/main" val="0"/>
              </a:ext>
            </a:extLst>
          </a:blip>
          <a:srcRect t="18325"/>
          <a:stretch/>
        </p:blipFill>
        <p:spPr>
          <a:xfrm rot="5400000">
            <a:off x="6090369" y="3425691"/>
            <a:ext cx="3849724" cy="2358204"/>
          </a:xfrm>
          <a:prstGeom prst="rect">
            <a:avLst/>
          </a:prstGeom>
        </p:spPr>
      </p:pic>
      <p:pic>
        <p:nvPicPr>
          <p:cNvPr id="19" name="Immagine 1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328710" y="2310335"/>
            <a:ext cx="2582950" cy="1937213"/>
          </a:xfrm>
          <a:prstGeom prst="rect">
            <a:avLst/>
          </a:prstGeom>
        </p:spPr>
      </p:pic>
      <p:sp>
        <p:nvSpPr>
          <p:cNvPr id="18" name="Rettangolo 17"/>
          <p:cNvSpPr/>
          <p:nvPr/>
        </p:nvSpPr>
        <p:spPr>
          <a:xfrm>
            <a:off x="808722" y="261645"/>
            <a:ext cx="5836684" cy="1270370"/>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MANUTENZIONI </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STRAORDINARIE E</a:t>
            </a:r>
          </a:p>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CONSERVATIVE CIMITERI </a:t>
            </a:r>
          </a:p>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ACCORDO QUADRO </a:t>
            </a: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2023-2024-2025-2026</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CIMITERO DI TAVERNELLE</a:t>
            </a:r>
            <a:endPar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
        <p:nvSpPr>
          <p:cNvPr id="15" name="Rettangolo 14"/>
          <p:cNvSpPr/>
          <p:nvPr/>
        </p:nvSpPr>
        <p:spPr>
          <a:xfrm>
            <a:off x="171067" y="227276"/>
            <a:ext cx="447558"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6</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50607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2928</TotalTime>
  <Words>3544</Words>
  <Application>Microsoft Office PowerPoint</Application>
  <PresentationFormat>Widescreen</PresentationFormat>
  <Paragraphs>434</Paragraphs>
  <Slides>20</Slides>
  <Notes>20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20</vt:i4>
      </vt:variant>
    </vt:vector>
  </HeadingPairs>
  <TitlesOfParts>
    <vt:vector size="29" baseType="lpstr">
      <vt:lpstr>Arial1</vt:lpstr>
      <vt:lpstr>Calibri Light</vt:lpstr>
      <vt:lpstr>Calibri</vt:lpstr>
      <vt:lpstr>Adobe Heiti Std R</vt:lpstr>
      <vt:lpstr>Bahnschrift</vt:lpstr>
      <vt:lpstr>Wingdings</vt:lpstr>
      <vt:lpstr>Bahnschrift SemiBold</vt:lpstr>
      <vt:lpstr>Arial</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Infr Viarie</dc:title>
  <dc:creator>FP</dc:creator>
  <cp:lastModifiedBy>Lelli Annalisa</cp:lastModifiedBy>
  <cp:revision>355</cp:revision>
  <cp:lastPrinted>2025-11-24T09:03:33Z</cp:lastPrinted>
  <dcterms:created xsi:type="dcterms:W3CDTF">2023-08-30T11:02:00Z</dcterms:created>
  <dcterms:modified xsi:type="dcterms:W3CDTF">2025-11-24T14:43:57Z</dcterms:modified>
</cp:coreProperties>
</file>