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  <p:sldMasterId id="2147483662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y="6858000" cx="9144000"/>
  <p:notesSz cx="6858000" cy="9144000"/>
  <p:embeddedFontLst>
    <p:embeddedFont>
      <p:font typeface="Play"/>
      <p:regular r:id="rId22"/>
      <p:bold r:id="rId23"/>
    </p:embeddedFont>
    <p:embeddedFont>
      <p:font typeface="Libre Baskerville"/>
      <p:bold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6" roundtripDataSignature="AMtx7mjDC9ejShQGThGyf+N4wtjBCn0sy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1" name="Alessandro Romoli"/>
  <p:cmAuthor clrIdx="1" id="1" initials="" lastIdx="3" name="Colleen McClure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DD47BDC-BBFA-4E9F-87E5-5488CC9DD2DF}">
  <a:tblStyle styleId="{ADD47BDC-BBFA-4E9F-87E5-5488CC9DD2DF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font" Target="fonts/Play-regular.fntdata"/><Relationship Id="rId21" Type="http://schemas.openxmlformats.org/officeDocument/2006/relationships/slide" Target="slides/slide14.xml"/><Relationship Id="rId24" Type="http://schemas.openxmlformats.org/officeDocument/2006/relationships/font" Target="fonts/LibreBaskerville-bold.fntdata"/><Relationship Id="rId23" Type="http://schemas.openxmlformats.org/officeDocument/2006/relationships/font" Target="fonts/Play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commentAuthors" Target="commentAuthors.xml"/><Relationship Id="rId9" Type="http://schemas.openxmlformats.org/officeDocument/2006/relationships/slide" Target="slides/slide2.xml"/><Relationship Id="rId26" Type="http://customschemas.google.com/relationships/presentationmetadata" Target="metadata"/><Relationship Id="rId25" Type="http://schemas.openxmlformats.org/officeDocument/2006/relationships/font" Target="fonts/LibreBaskerville-boldItalic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6-05-26T17:26:57.731">
    <p:pos x="498" y="1164"/>
    <p:text>put also best selected paper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B9VqXGSc"/>
      </p:ext>
    </p:extLst>
  </p:cm>
  <p:cm authorId="1" idx="1" dt="2026-05-26T17:26:52.498">
    <p:pos x="498" y="1164"/>
    <p:text>We should be announcing the paper awards at the gala dinner. The location for next year will be announced at the GSSI member meeting.</p:text>
    <p:extLst>
      <p:ext uri="{C676402C-5697-4E1C-873F-D02D1690AC5C}">
        <p15:threadingInfo timeZoneBias="0">
          <p15:parentCm authorId="0" idx="1"/>
        </p15:threadingInfo>
      </p:ext>
      <p:ext uri="http://customooxmlschemas.google.com/">
        <go:slidesCustomData xmlns:go="http://customooxmlschemas.google.com/" commentPostId="AAAB9Vs7_y0"/>
      </p:ext>
    </p:extLst>
  </p:cm>
  <p:cm authorId="1" idx="2" dt="2026-05-26T17:26:56.089">
    <p:pos x="498" y="1164"/>
    <p:text>_Marked as resolved_</p:text>
    <p:extLst>
      <p:ext uri="{C676402C-5697-4E1C-873F-D02D1690AC5C}">
        <p15:threadingInfo timeZoneBias="0">
          <p15:parentCm authorId="0" idx="1"/>
        </p15:threadingInfo>
      </p:ext>
      <p:ext uri="http://customooxmlschemas.google.com/">
        <go:slidesCustomData xmlns:go="http://customooxmlschemas.google.com/" commentPostId="AAAB9VtxIDk"/>
      </p:ext>
    </p:extLst>
  </p:cm>
  <p:cm authorId="1" idx="3" dt="2026-05-26T17:26:57.731">
    <p:pos x="498" y="1164"/>
    <p:text>_Re-opened_</p:text>
    <p:extLst>
      <p:ext uri="{C676402C-5697-4E1C-873F-D02D1690AC5C}">
        <p15:threadingInfo timeZoneBias="0">
          <p15:parentCm authorId="0" idx="1"/>
        </p15:threadingInfo>
      </p:ext>
      <p:ext uri="http://customooxmlschemas.google.com/">
        <go:slidesCustomData xmlns:go="http://customooxmlschemas.google.com/" commentPostId="AAAB9VtxIDo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a884af4b18_3_18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g3a884af4b18_3_18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184" name="Google Shape;184;g3a884af4b18_3_18:notes"/>
          <p:cNvSpPr/>
          <p:nvPr>
            <p:ph idx="3" type="sldImg"/>
          </p:nvPr>
        </p:nvSpPr>
        <p:spPr>
          <a:xfrm>
            <a:off x="2857500" y="512763"/>
            <a:ext cx="34290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" name="Google Shape;185;g3a884af4b18_3_18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g3a884af4b18_3_18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g3a884af4b18_3_18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a884af4b18_3_467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g3a884af4b18_3_467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208" name="Google Shape;208;g3a884af4b18_3_467:notes"/>
          <p:cNvSpPr/>
          <p:nvPr>
            <p:ph idx="3" type="sldImg"/>
          </p:nvPr>
        </p:nvSpPr>
        <p:spPr>
          <a:xfrm>
            <a:off x="2857500" y="512763"/>
            <a:ext cx="34290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" name="Google Shape;209;g3a884af4b18_3_467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g3a884af4b18_3_467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g3a884af4b18_3_467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3a884af4b18_3_491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g3a884af4b18_3_491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233" name="Google Shape;233;g3a884af4b18_3_491:notes"/>
          <p:cNvSpPr/>
          <p:nvPr>
            <p:ph idx="3" type="sldImg"/>
          </p:nvPr>
        </p:nvSpPr>
        <p:spPr>
          <a:xfrm>
            <a:off x="2857500" y="512763"/>
            <a:ext cx="34290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" name="Google Shape;234;g3a884af4b18_3_491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g3a884af4b18_3_491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g3a884af4b18_3_491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3a884af4b18_3_518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g3a884af4b18_3_518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261" name="Google Shape;261;g3a884af4b18_3_518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2" name="Google Shape;262;g3a884af4b18_3_518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g3a884af4b18_3_518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g3a884af4b18_3_518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3a884af4b18_3_542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g3a884af4b18_3_542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284" name="Google Shape;284;g3a884af4b18_3_542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5" name="Google Shape;285;g3a884af4b18_3_542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g3a884af4b18_3_542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g3a884af4b18_3_542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3a884af4b18_3_562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g3a884af4b18_3_562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305" name="Google Shape;305;g3a884af4b18_3_562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6" name="Google Shape;306;g3a884af4b18_3_562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g3a884af4b18_3_562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g3a884af4b18_3_562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3a884af4b18_3_582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g3a884af4b18_3_582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326" name="Google Shape;326;g3a884af4b18_3_582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7" name="Google Shape;327;g3a884af4b18_3_582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g3a884af4b18_3_582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g3a884af4b18_3_582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3a884af4b18_3_602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g3a884af4b18_3_602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347" name="Google Shape;347;g3a884af4b18_3_602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8" name="Google Shape;348;g3a884af4b18_3_602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g3a884af4b18_3_602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g3a884af4b18_3_602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3a884af4b18_3_622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g3a884af4b18_3_622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368" name="Google Shape;368;g3a884af4b18_3_622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9" name="Google Shape;369;g3a884af4b18_3_622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g3a884af4b18_3_622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g3a884af4b18_3_622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3a884af4b18_3_642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g3a884af4b18_3_642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389" name="Google Shape;389;g3a884af4b18_3_642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0" name="Google Shape;390;g3a884af4b18_3_642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g3a884af4b18_3_642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g3a884af4b18_3_642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3a884af4b18_3_662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g3a884af4b18_3_662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410" name="Google Shape;410;g3a884af4b18_3_662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1" name="Google Shape;411;g3a884af4b18_3_662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2" name="Google Shape;412;g3a884af4b18_3_662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g3a884af4b18_3_662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3a884af4b18_3_682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g3a884af4b18_3_682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431" name="Google Shape;431;g3a884af4b18_3_682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2" name="Google Shape;432;g3a884af4b18_3_682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3" name="Google Shape;433;g3a884af4b18_3_682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g3a884af4b18_3_682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g3a884af4b18_3_703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g3a884af4b18_3_703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453" name="Google Shape;453;g3a884af4b18_3_703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4" name="Google Shape;454;g3a884af4b18_3_703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g3a884af4b18_3_703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g3a884af4b18_3_703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g3a884af4b18_3_723:notes"/>
          <p:cNvSpPr txBox="1"/>
          <p:nvPr>
            <p:ph idx="2"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g3a884af4b18_3_723:notes"/>
          <p:cNvSpPr txBox="1"/>
          <p:nvPr>
            <p:ph idx="10" type="dt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474" name="Google Shape;474;g3a884af4b18_3_723:notes"/>
          <p:cNvSpPr/>
          <p:nvPr>
            <p:ph idx="3" type="sldImg"/>
          </p:nvPr>
        </p:nvSpPr>
        <p:spPr>
          <a:xfrm>
            <a:off x="2860675" y="512763"/>
            <a:ext cx="3422700" cy="2567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5" name="Google Shape;475;g3a884af4b18_3_723:notes"/>
          <p:cNvSpPr txBox="1"/>
          <p:nvPr>
            <p:ph idx="1" type="body"/>
          </p:nvPr>
        </p:nvSpPr>
        <p:spPr>
          <a:xfrm>
            <a:off x="914400" y="3251200"/>
            <a:ext cx="73152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6" name="Google Shape;476;g3a884af4b18_3_723:notes"/>
          <p:cNvSpPr txBox="1"/>
          <p:nvPr>
            <p:ph idx="11" type="ftr"/>
          </p:nvPr>
        </p:nvSpPr>
        <p:spPr>
          <a:xfrm>
            <a:off x="0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g3a884af4b18_3_723:notes"/>
          <p:cNvSpPr txBox="1"/>
          <p:nvPr>
            <p:ph idx="12" type="sldNum"/>
          </p:nvPr>
        </p:nvSpPr>
        <p:spPr>
          <a:xfrm>
            <a:off x="5180013" y="6502400"/>
            <a:ext cx="3962400" cy="34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5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5" Type="http://schemas.openxmlformats.org/officeDocument/2006/relationships/image" Target="../media/image1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/>
          <p:nvPr>
            <p:ph type="ctrTitle"/>
          </p:nvPr>
        </p:nvSpPr>
        <p:spPr>
          <a:xfrm>
            <a:off x="685800" y="1371519"/>
            <a:ext cx="7772400" cy="213844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4"/>
          <p:cNvSpPr txBox="1"/>
          <p:nvPr>
            <p:ph idx="1" type="subTitle"/>
          </p:nvPr>
        </p:nvSpPr>
        <p:spPr>
          <a:xfrm>
            <a:off x="1143000" y="4073993"/>
            <a:ext cx="6858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4"/>
          <p:cNvSpPr txBox="1"/>
          <p:nvPr>
            <p:ph idx="12" type="sldNum"/>
          </p:nvPr>
        </p:nvSpPr>
        <p:spPr>
          <a:xfrm>
            <a:off x="8628500" y="6428223"/>
            <a:ext cx="4269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028292" y="6364414"/>
            <a:ext cx="1118324" cy="365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6293804"/>
            <a:ext cx="1698874" cy="50634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14"/>
          <p:cNvSpPr/>
          <p:nvPr/>
        </p:nvSpPr>
        <p:spPr>
          <a:xfrm>
            <a:off x="4368800" y="3314700"/>
            <a:ext cx="406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" name="Google Shape;1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90234" y="6293804"/>
            <a:ext cx="1478308" cy="506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912159" y="6412897"/>
            <a:ext cx="1546041" cy="268159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14"/>
          <p:cNvSpPr/>
          <p:nvPr/>
        </p:nvSpPr>
        <p:spPr>
          <a:xfrm>
            <a:off x="0" y="1684768"/>
            <a:ext cx="9144000" cy="2239200"/>
          </a:xfrm>
          <a:prstGeom prst="rect">
            <a:avLst/>
          </a:prstGeom>
          <a:solidFill>
            <a:srgbClr val="FF3300">
              <a:alpha val="30196"/>
            </a:srgbClr>
          </a:solidFill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" name="Google Shape;21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798975" y="88800"/>
            <a:ext cx="1546050" cy="154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Content">
  <p:cSld name="1_Title and Conten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5"/>
          <p:cNvSpPr/>
          <p:nvPr/>
        </p:nvSpPr>
        <p:spPr>
          <a:xfrm rot="-5400000">
            <a:off x="-3094968" y="3094967"/>
            <a:ext cx="6858002" cy="668064"/>
          </a:xfrm>
          <a:prstGeom prst="rect">
            <a:avLst/>
          </a:prstGeom>
          <a:solidFill>
            <a:srgbClr val="FF3300">
              <a:alpha val="30196"/>
            </a:srgbClr>
          </a:solidFill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endParaRPr/>
          </a:p>
        </p:txBody>
      </p:sp>
      <p:sp>
        <p:nvSpPr>
          <p:cNvPr id="24" name="Google Shape;24;p15"/>
          <p:cNvSpPr txBox="1"/>
          <p:nvPr>
            <p:ph idx="12" type="sldNum"/>
          </p:nvPr>
        </p:nvSpPr>
        <p:spPr>
          <a:xfrm>
            <a:off x="8586953" y="6403654"/>
            <a:ext cx="4644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algn="r">
              <a:spcBef>
                <a:spcPts val="0"/>
              </a:spcBef>
              <a:buNone/>
              <a:def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algn="r">
              <a:spcBef>
                <a:spcPts val="0"/>
              </a:spcBef>
              <a:buNone/>
              <a:def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algn="r">
              <a:spcBef>
                <a:spcPts val="0"/>
              </a:spcBef>
              <a:buNone/>
              <a:def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algn="r">
              <a:spcBef>
                <a:spcPts val="0"/>
              </a:spcBef>
              <a:buNone/>
              <a:def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algn="r">
              <a:spcBef>
                <a:spcPts val="0"/>
              </a:spcBef>
              <a:buNone/>
              <a:def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algn="r">
              <a:spcBef>
                <a:spcPts val="0"/>
              </a:spcBef>
              <a:buNone/>
              <a:def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algn="r">
              <a:spcBef>
                <a:spcPts val="0"/>
              </a:spcBef>
              <a:buNone/>
              <a:def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algn="r">
              <a:spcBef>
                <a:spcPts val="0"/>
              </a:spcBef>
              <a:buNone/>
              <a:def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5" name="Google Shape;25;p15"/>
          <p:cNvSpPr txBox="1"/>
          <p:nvPr/>
        </p:nvSpPr>
        <p:spPr>
          <a:xfrm rot="-5400000">
            <a:off x="-290462" y="150600"/>
            <a:ext cx="122725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GSSI 2026</a:t>
            </a:r>
            <a:endParaRPr/>
          </a:p>
        </p:txBody>
      </p:sp>
      <p:sp>
        <p:nvSpPr>
          <p:cNvPr id="26" name="Google Shape;26;p15"/>
          <p:cNvSpPr txBox="1"/>
          <p:nvPr>
            <p:ph idx="1" type="body"/>
          </p:nvPr>
        </p:nvSpPr>
        <p:spPr>
          <a:xfrm rot="-5400000">
            <a:off x="-2341434" y="3231397"/>
            <a:ext cx="5350933" cy="4845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b="1"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grpSp>
        <p:nvGrpSpPr>
          <p:cNvPr id="27" name="Google Shape;27;p15"/>
          <p:cNvGrpSpPr/>
          <p:nvPr/>
        </p:nvGrpSpPr>
        <p:grpSpPr>
          <a:xfrm>
            <a:off x="751004" y="6351655"/>
            <a:ext cx="7641991" cy="506345"/>
            <a:chOff x="666587" y="6284561"/>
            <a:chExt cx="7772400" cy="506345"/>
          </a:xfrm>
        </p:grpSpPr>
        <p:pic>
          <p:nvPicPr>
            <p:cNvPr id="28" name="Google Shape;28;p15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3009079" y="6355171"/>
              <a:ext cx="1118324" cy="3651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" name="Google Shape;29;p1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666587" y="6284561"/>
              <a:ext cx="1698874" cy="5063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" name="Google Shape;30;p1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4771021" y="6284561"/>
              <a:ext cx="1478308" cy="5063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Google Shape;31;p15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6892946" y="6403654"/>
              <a:ext cx="1546041" cy="26815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Vertical Text">
  <p:cSld name="1_Title and Vertical 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6"/>
          <p:cNvSpPr txBox="1"/>
          <p:nvPr>
            <p:ph idx="1" type="body"/>
          </p:nvPr>
        </p:nvSpPr>
        <p:spPr>
          <a:xfrm>
            <a:off x="332744" y="877576"/>
            <a:ext cx="8528957" cy="48849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4" name="Google Shape;34;p16"/>
          <p:cNvSpPr txBox="1"/>
          <p:nvPr>
            <p:ph idx="12" type="sldNum"/>
          </p:nvPr>
        </p:nvSpPr>
        <p:spPr>
          <a:xfrm>
            <a:off x="8739164" y="6208889"/>
            <a:ext cx="355739" cy="64911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5" name="Google Shape;35;p16"/>
          <p:cNvSpPr/>
          <p:nvPr/>
        </p:nvSpPr>
        <p:spPr>
          <a:xfrm>
            <a:off x="0" y="0"/>
            <a:ext cx="9144000" cy="668064"/>
          </a:xfrm>
          <a:prstGeom prst="rect">
            <a:avLst/>
          </a:prstGeom>
          <a:solidFill>
            <a:srgbClr val="FF3300">
              <a:alpha val="30196"/>
            </a:srgbClr>
          </a:solidFill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endParaRPr/>
          </a:p>
        </p:txBody>
      </p:sp>
      <p:sp>
        <p:nvSpPr>
          <p:cNvPr id="36" name="Google Shape;36;p16"/>
          <p:cNvSpPr txBox="1"/>
          <p:nvPr>
            <p:ph idx="2" type="body"/>
          </p:nvPr>
        </p:nvSpPr>
        <p:spPr>
          <a:xfrm>
            <a:off x="209552" y="89297"/>
            <a:ext cx="5350933" cy="4845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b="1"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6"/>
          <p:cNvSpPr txBox="1"/>
          <p:nvPr/>
        </p:nvSpPr>
        <p:spPr>
          <a:xfrm>
            <a:off x="7824127" y="89231"/>
            <a:ext cx="122725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GSSI 2026</a:t>
            </a:r>
            <a:endParaRPr/>
          </a:p>
        </p:txBody>
      </p:sp>
      <p:grpSp>
        <p:nvGrpSpPr>
          <p:cNvPr id="38" name="Google Shape;38;p16"/>
          <p:cNvGrpSpPr/>
          <p:nvPr/>
        </p:nvGrpSpPr>
        <p:grpSpPr>
          <a:xfrm>
            <a:off x="751004" y="6351655"/>
            <a:ext cx="7641991" cy="506345"/>
            <a:chOff x="666587" y="6284561"/>
            <a:chExt cx="7772400" cy="506345"/>
          </a:xfrm>
        </p:grpSpPr>
        <p:pic>
          <p:nvPicPr>
            <p:cNvPr id="39" name="Google Shape;39;p16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3009079" y="6355171"/>
              <a:ext cx="1118324" cy="3651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" name="Google Shape;40;p1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666587" y="6284561"/>
              <a:ext cx="1698874" cy="5063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1" name="Google Shape;41;p1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4771021" y="6284561"/>
              <a:ext cx="1478308" cy="5063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2" name="Google Shape;42;p16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6892946" y="6403654"/>
              <a:ext cx="1546041" cy="26815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7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7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8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8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52" name="Google Shape;52;p1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9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9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9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9" name="Google Shape;59;p1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0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0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5" name="Google Shape;65;p20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20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7" name="Google Shape;67;p20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8" name="Google Shape;68;p2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3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3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83" name="Google Shape;83;p23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4" name="Google Shape;84;p2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4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4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0" name="Google Shape;90;p24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91" name="Google Shape;91;p2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2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5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5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7" name="Google Shape;97;p2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6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26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3" name="Google Shape;103;p2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2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2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a884af4b18_3_749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14" name="Google Shape;114;g3a884af4b18_3_749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15" name="Google Shape;115;g3a884af4b18_3_749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3a884af4b18_3_753"/>
          <p:cNvSpPr txBox="1"/>
          <p:nvPr>
            <p:ph type="ctrTitle"/>
          </p:nvPr>
        </p:nvSpPr>
        <p:spPr>
          <a:xfrm>
            <a:off x="642938" y="1997273"/>
            <a:ext cx="7286700" cy="137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18" name="Google Shape;118;g3a884af4b18_3_753"/>
          <p:cNvSpPr txBox="1"/>
          <p:nvPr>
            <p:ph idx="1" type="subTitle"/>
          </p:nvPr>
        </p:nvSpPr>
        <p:spPr>
          <a:xfrm>
            <a:off x="1285875" y="3643313"/>
            <a:ext cx="6000900" cy="16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lvl="0" algn="ctr">
              <a:spcBef>
                <a:spcPts val="600"/>
              </a:spcBef>
              <a:spcAft>
                <a:spcPts val="0"/>
              </a:spcAft>
              <a:buClr>
                <a:srgbClr val="888888"/>
              </a:buClr>
              <a:buSzPts val="30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6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3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9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9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9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9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9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9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9" name="Google Shape;119;g3a884af4b18_3_753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20" name="Google Shape;120;g3a884af4b18_3_753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21" name="Google Shape;121;g3a884af4b18_3_753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a884af4b18_3_759"/>
          <p:cNvSpPr txBox="1"/>
          <p:nvPr>
            <p:ph type="title"/>
          </p:nvPr>
        </p:nvSpPr>
        <p:spPr>
          <a:xfrm>
            <a:off x="428625" y="257473"/>
            <a:ext cx="7715100" cy="10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24" name="Google Shape;124;g3a884af4b18_3_759"/>
          <p:cNvSpPr txBox="1"/>
          <p:nvPr>
            <p:ph idx="1" type="body"/>
          </p:nvPr>
        </p:nvSpPr>
        <p:spPr>
          <a:xfrm>
            <a:off x="428625" y="1500188"/>
            <a:ext cx="7715100" cy="424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33655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1pPr>
            <a:lvl2pPr indent="-336550" lvl="1" marL="914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  <a:defRPr/>
            </a:lvl2pPr>
            <a:lvl3pPr indent="-336550" lvl="2" marL="1371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3pPr>
            <a:lvl4pPr indent="-33655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  <a:defRPr/>
            </a:lvl4pPr>
            <a:lvl5pPr indent="-33655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»"/>
              <a:defRPr/>
            </a:lvl5pPr>
            <a:lvl6pPr indent="-33655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6pPr>
            <a:lvl7pPr indent="-33655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7pPr>
            <a:lvl8pPr indent="-33655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8pPr>
            <a:lvl9pPr indent="-33655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9pPr>
          </a:lstStyle>
          <a:p/>
        </p:txBody>
      </p:sp>
      <p:sp>
        <p:nvSpPr>
          <p:cNvPr id="125" name="Google Shape;125;g3a884af4b18_3_759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26" name="Google Shape;126;g3a884af4b18_3_759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27" name="Google Shape;127;g3a884af4b18_3_759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a884af4b18_3_765"/>
          <p:cNvSpPr txBox="1"/>
          <p:nvPr>
            <p:ph type="title"/>
          </p:nvPr>
        </p:nvSpPr>
        <p:spPr>
          <a:xfrm>
            <a:off x="677168" y="4131469"/>
            <a:ext cx="7286700" cy="127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Calibri"/>
              <a:buNone/>
              <a:defRPr b="1" sz="3800" cap="none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30" name="Google Shape;130;g3a884af4b18_3_765"/>
          <p:cNvSpPr txBox="1"/>
          <p:nvPr>
            <p:ph idx="1" type="body"/>
          </p:nvPr>
        </p:nvSpPr>
        <p:spPr>
          <a:xfrm>
            <a:off x="677168" y="2725043"/>
            <a:ext cx="7286700" cy="1406400"/>
          </a:xfrm>
          <a:prstGeom prst="rect">
            <a:avLst/>
          </a:prstGeom>
          <a:noFill/>
          <a:ln>
            <a:noFill/>
          </a:ln>
        </p:spPr>
        <p:txBody>
          <a:bodyPr anchorCtr="0" anchor="b" bIns="42850" lIns="85700" spcFirstLastPara="1" rIns="85700" wrap="square" tIns="4285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900"/>
              <a:buNone/>
              <a:defRPr sz="19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700"/>
              <a:buNone/>
              <a:defRPr sz="17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300"/>
              <a:buNone/>
              <a:defRPr sz="13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300"/>
              <a:buNone/>
              <a:defRPr sz="13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300"/>
              <a:buNone/>
              <a:defRPr sz="13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300"/>
              <a:buNone/>
              <a:defRPr sz="13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300"/>
              <a:buNone/>
              <a:defRPr sz="13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300"/>
              <a:buNone/>
              <a:defRPr sz="13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1" name="Google Shape;131;g3a884af4b18_3_765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32" name="Google Shape;132;g3a884af4b18_3_765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33" name="Google Shape;133;g3a884af4b18_3_765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a884af4b18_3_771"/>
          <p:cNvSpPr txBox="1"/>
          <p:nvPr>
            <p:ph type="title"/>
          </p:nvPr>
        </p:nvSpPr>
        <p:spPr>
          <a:xfrm>
            <a:off x="428625" y="257473"/>
            <a:ext cx="7715100" cy="10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36" name="Google Shape;136;g3a884af4b18_3_771"/>
          <p:cNvSpPr txBox="1"/>
          <p:nvPr>
            <p:ph idx="1" type="body"/>
          </p:nvPr>
        </p:nvSpPr>
        <p:spPr>
          <a:xfrm>
            <a:off x="428625" y="1500188"/>
            <a:ext cx="3786300" cy="424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393700" lvl="0" marL="4572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/>
            </a:lvl1pPr>
            <a:lvl2pPr indent="-374650" lvl="1" marL="9144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300"/>
              <a:buChar char="–"/>
              <a:defRPr sz="2300"/>
            </a:lvl2pPr>
            <a:lvl3pPr indent="-34925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3pPr>
            <a:lvl4pPr indent="-33655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  <a:defRPr sz="1700"/>
            </a:lvl4pPr>
            <a:lvl5pPr indent="-33655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»"/>
              <a:defRPr sz="1700"/>
            </a:lvl5pPr>
            <a:lvl6pPr indent="-33655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6pPr>
            <a:lvl7pPr indent="-33655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7pPr>
            <a:lvl8pPr indent="-33655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8pPr>
            <a:lvl9pPr indent="-33655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9pPr>
          </a:lstStyle>
          <a:p/>
        </p:txBody>
      </p:sp>
      <p:sp>
        <p:nvSpPr>
          <p:cNvPr id="137" name="Google Shape;137;g3a884af4b18_3_771"/>
          <p:cNvSpPr txBox="1"/>
          <p:nvPr>
            <p:ph idx="2" type="body"/>
          </p:nvPr>
        </p:nvSpPr>
        <p:spPr>
          <a:xfrm>
            <a:off x="4357688" y="1500188"/>
            <a:ext cx="3786300" cy="424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393700" lvl="0" marL="4572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/>
            </a:lvl1pPr>
            <a:lvl2pPr indent="-374650" lvl="1" marL="9144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300"/>
              <a:buChar char="–"/>
              <a:defRPr sz="2300"/>
            </a:lvl2pPr>
            <a:lvl3pPr indent="-34925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3pPr>
            <a:lvl4pPr indent="-33655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  <a:defRPr sz="1700"/>
            </a:lvl4pPr>
            <a:lvl5pPr indent="-33655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»"/>
              <a:defRPr sz="1700"/>
            </a:lvl5pPr>
            <a:lvl6pPr indent="-33655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6pPr>
            <a:lvl7pPr indent="-33655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7pPr>
            <a:lvl8pPr indent="-33655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8pPr>
            <a:lvl9pPr indent="-33655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9pPr>
          </a:lstStyle>
          <a:p/>
        </p:txBody>
      </p:sp>
      <p:sp>
        <p:nvSpPr>
          <p:cNvPr id="138" name="Google Shape;138;g3a884af4b18_3_771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39" name="Google Shape;139;g3a884af4b18_3_771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40" name="Google Shape;140;g3a884af4b18_3_771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a884af4b18_3_778"/>
          <p:cNvSpPr txBox="1"/>
          <p:nvPr>
            <p:ph type="title"/>
          </p:nvPr>
        </p:nvSpPr>
        <p:spPr>
          <a:xfrm>
            <a:off x="428625" y="257473"/>
            <a:ext cx="7715100" cy="10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43" name="Google Shape;143;g3a884af4b18_3_778"/>
          <p:cNvSpPr txBox="1"/>
          <p:nvPr>
            <p:ph idx="1" type="body"/>
          </p:nvPr>
        </p:nvSpPr>
        <p:spPr>
          <a:xfrm>
            <a:off x="428625" y="1439168"/>
            <a:ext cx="3787500" cy="60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2850" lIns="85700" spcFirstLastPara="1" rIns="85700" wrap="square" tIns="42850">
            <a:normAutofit/>
          </a:bodyPr>
          <a:lstStyle>
            <a:lvl1pPr indent="-228600" lvl="0" marL="4572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300"/>
              <a:buNone/>
              <a:defRPr b="1" sz="23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None/>
              <a:defRPr b="1" sz="1900"/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 b="1" sz="17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5pPr>
            <a:lvl6pPr indent="-22860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6pPr>
            <a:lvl7pPr indent="-22860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7pPr>
            <a:lvl8pPr indent="-22860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8pPr>
            <a:lvl9pPr indent="-22860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9pPr>
          </a:lstStyle>
          <a:p/>
        </p:txBody>
      </p:sp>
      <p:sp>
        <p:nvSpPr>
          <p:cNvPr id="144" name="Google Shape;144;g3a884af4b18_3_778"/>
          <p:cNvSpPr txBox="1"/>
          <p:nvPr>
            <p:ph idx="2" type="body"/>
          </p:nvPr>
        </p:nvSpPr>
        <p:spPr>
          <a:xfrm>
            <a:off x="428625" y="2038945"/>
            <a:ext cx="3787500" cy="370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374650" lvl="0" marL="4572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300"/>
              <a:buChar char="•"/>
              <a:defRPr sz="2300"/>
            </a:lvl1pPr>
            <a:lvl2pPr indent="-34925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  <a:defRPr sz="1900"/>
            </a:lvl2pPr>
            <a:lvl3pPr indent="-336550" lvl="2" marL="1371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3pPr>
            <a:lvl4pPr indent="-32385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4pPr>
            <a:lvl5pPr indent="-32385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»"/>
              <a:defRPr sz="1500"/>
            </a:lvl5pPr>
            <a:lvl6pPr indent="-32385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145" name="Google Shape;145;g3a884af4b18_3_778"/>
          <p:cNvSpPr txBox="1"/>
          <p:nvPr>
            <p:ph idx="3" type="body"/>
          </p:nvPr>
        </p:nvSpPr>
        <p:spPr>
          <a:xfrm>
            <a:off x="4354711" y="1439168"/>
            <a:ext cx="3789300" cy="60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2850" lIns="85700" spcFirstLastPara="1" rIns="85700" wrap="square" tIns="42850">
            <a:normAutofit/>
          </a:bodyPr>
          <a:lstStyle>
            <a:lvl1pPr indent="-228600" lvl="0" marL="4572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300"/>
              <a:buNone/>
              <a:defRPr b="1" sz="23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None/>
              <a:defRPr b="1" sz="1900"/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 b="1" sz="17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5pPr>
            <a:lvl6pPr indent="-22860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6pPr>
            <a:lvl7pPr indent="-22860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7pPr>
            <a:lvl8pPr indent="-22860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8pPr>
            <a:lvl9pPr indent="-22860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9pPr>
          </a:lstStyle>
          <a:p/>
        </p:txBody>
      </p:sp>
      <p:sp>
        <p:nvSpPr>
          <p:cNvPr id="146" name="Google Shape;146;g3a884af4b18_3_778"/>
          <p:cNvSpPr txBox="1"/>
          <p:nvPr>
            <p:ph idx="4" type="body"/>
          </p:nvPr>
        </p:nvSpPr>
        <p:spPr>
          <a:xfrm>
            <a:off x="4354711" y="2038945"/>
            <a:ext cx="3789300" cy="370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374650" lvl="0" marL="4572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300"/>
              <a:buChar char="•"/>
              <a:defRPr sz="2300"/>
            </a:lvl1pPr>
            <a:lvl2pPr indent="-34925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  <a:defRPr sz="1900"/>
            </a:lvl2pPr>
            <a:lvl3pPr indent="-336550" lvl="2" marL="1371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1700"/>
            </a:lvl3pPr>
            <a:lvl4pPr indent="-32385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4pPr>
            <a:lvl5pPr indent="-32385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»"/>
              <a:defRPr sz="1500"/>
            </a:lvl5pPr>
            <a:lvl6pPr indent="-32385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147" name="Google Shape;147;g3a884af4b18_3_778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48" name="Google Shape;148;g3a884af4b18_3_778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49" name="Google Shape;149;g3a884af4b18_3_778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a884af4b18_3_787"/>
          <p:cNvSpPr txBox="1"/>
          <p:nvPr>
            <p:ph type="title"/>
          </p:nvPr>
        </p:nvSpPr>
        <p:spPr>
          <a:xfrm>
            <a:off x="428625" y="257473"/>
            <a:ext cx="7715100" cy="10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52" name="Google Shape;152;g3a884af4b18_3_787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53" name="Google Shape;153;g3a884af4b18_3_787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54" name="Google Shape;154;g3a884af4b18_3_787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a884af4b18_3_792"/>
          <p:cNvSpPr txBox="1"/>
          <p:nvPr>
            <p:ph type="title"/>
          </p:nvPr>
        </p:nvSpPr>
        <p:spPr>
          <a:xfrm>
            <a:off x="428625" y="255984"/>
            <a:ext cx="2820300" cy="108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2850" lIns="85700" spcFirstLastPara="1" rIns="85700" wrap="square" tIns="4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b="1" sz="19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57" name="Google Shape;157;g3a884af4b18_3_792"/>
          <p:cNvSpPr txBox="1"/>
          <p:nvPr>
            <p:ph idx="1" type="body"/>
          </p:nvPr>
        </p:nvSpPr>
        <p:spPr>
          <a:xfrm>
            <a:off x="3351609" y="255984"/>
            <a:ext cx="4792200" cy="548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419100" lvl="0" marL="4572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  <a:defRPr sz="3000"/>
            </a:lvl1pPr>
            <a:lvl2pPr indent="-393700" lvl="1" marL="9144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–"/>
              <a:defRPr sz="2600"/>
            </a:lvl2pPr>
            <a:lvl3pPr indent="-374650" lvl="2" marL="1371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300"/>
              <a:buChar char="•"/>
              <a:defRPr sz="2300"/>
            </a:lvl3pPr>
            <a:lvl4pPr indent="-34925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  <a:defRPr sz="1900"/>
            </a:lvl4pPr>
            <a:lvl5pPr indent="-34925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»"/>
              <a:defRPr sz="1900"/>
            </a:lvl5pPr>
            <a:lvl6pPr indent="-34925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6pPr>
            <a:lvl7pPr indent="-34925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7pPr>
            <a:lvl8pPr indent="-34925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8pPr>
            <a:lvl9pPr indent="-34925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  <a:defRPr sz="1900"/>
            </a:lvl9pPr>
          </a:lstStyle>
          <a:p/>
        </p:txBody>
      </p:sp>
      <p:sp>
        <p:nvSpPr>
          <p:cNvPr id="158" name="Google Shape;158;g3a884af4b18_3_792"/>
          <p:cNvSpPr txBox="1"/>
          <p:nvPr>
            <p:ph idx="2" type="body"/>
          </p:nvPr>
        </p:nvSpPr>
        <p:spPr>
          <a:xfrm>
            <a:off x="428625" y="1345406"/>
            <a:ext cx="2820300" cy="439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22860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/>
            </a:lvl1pPr>
            <a:lvl2pPr indent="-2286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59" name="Google Shape;159;g3a884af4b18_3_792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60" name="Google Shape;160;g3a884af4b18_3_792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61" name="Google Shape;161;g3a884af4b18_3_792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a884af4b18_3_799"/>
          <p:cNvSpPr txBox="1"/>
          <p:nvPr>
            <p:ph type="title"/>
          </p:nvPr>
        </p:nvSpPr>
        <p:spPr>
          <a:xfrm>
            <a:off x="1680270" y="4500563"/>
            <a:ext cx="5143500" cy="531300"/>
          </a:xfrm>
          <a:prstGeom prst="rect">
            <a:avLst/>
          </a:prstGeom>
          <a:noFill/>
          <a:ln>
            <a:noFill/>
          </a:ln>
        </p:spPr>
        <p:txBody>
          <a:bodyPr anchorCtr="0" anchor="b" bIns="42850" lIns="85700" spcFirstLastPara="1" rIns="85700" wrap="square" tIns="4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b="1" sz="19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64" name="Google Shape;164;g3a884af4b18_3_799"/>
          <p:cNvSpPr/>
          <p:nvPr>
            <p:ph idx="2" type="pic"/>
          </p:nvPr>
        </p:nvSpPr>
        <p:spPr>
          <a:xfrm>
            <a:off x="1680270" y="574477"/>
            <a:ext cx="5143500" cy="3857700"/>
          </a:xfrm>
          <a:prstGeom prst="rect">
            <a:avLst/>
          </a:prstGeom>
          <a:noFill/>
          <a:ln>
            <a:noFill/>
          </a:ln>
        </p:spPr>
      </p:sp>
      <p:sp>
        <p:nvSpPr>
          <p:cNvPr id="165" name="Google Shape;165;g3a884af4b18_3_799"/>
          <p:cNvSpPr txBox="1"/>
          <p:nvPr>
            <p:ph idx="1" type="body"/>
          </p:nvPr>
        </p:nvSpPr>
        <p:spPr>
          <a:xfrm>
            <a:off x="1680270" y="5031879"/>
            <a:ext cx="5143500" cy="75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22860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/>
            </a:lvl1pPr>
            <a:lvl2pPr indent="-2286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66" name="Google Shape;166;g3a884af4b18_3_799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67" name="Google Shape;167;g3a884af4b18_3_799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68" name="Google Shape;168;g3a884af4b18_3_799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a884af4b18_3_806"/>
          <p:cNvSpPr txBox="1"/>
          <p:nvPr>
            <p:ph type="title"/>
          </p:nvPr>
        </p:nvSpPr>
        <p:spPr>
          <a:xfrm>
            <a:off x="428625" y="257473"/>
            <a:ext cx="7715100" cy="10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71" name="Google Shape;171;g3a884af4b18_3_806"/>
          <p:cNvSpPr txBox="1"/>
          <p:nvPr>
            <p:ph idx="1" type="body"/>
          </p:nvPr>
        </p:nvSpPr>
        <p:spPr>
          <a:xfrm rot="5400000">
            <a:off x="2164725" y="-235762"/>
            <a:ext cx="4243200" cy="771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33655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1pPr>
            <a:lvl2pPr indent="-336550" lvl="1" marL="914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  <a:defRPr/>
            </a:lvl2pPr>
            <a:lvl3pPr indent="-336550" lvl="2" marL="1371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3pPr>
            <a:lvl4pPr indent="-33655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  <a:defRPr/>
            </a:lvl4pPr>
            <a:lvl5pPr indent="-33655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»"/>
              <a:defRPr/>
            </a:lvl5pPr>
            <a:lvl6pPr indent="-33655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6pPr>
            <a:lvl7pPr indent="-33655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7pPr>
            <a:lvl8pPr indent="-33655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8pPr>
            <a:lvl9pPr indent="-33655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9pPr>
          </a:lstStyle>
          <a:p/>
        </p:txBody>
      </p:sp>
      <p:sp>
        <p:nvSpPr>
          <p:cNvPr id="172" name="Google Shape;172;g3a884af4b18_3_806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73" name="Google Shape;173;g3a884af4b18_3_806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74" name="Google Shape;174;g3a884af4b18_3_806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3a884af4b18_3_812"/>
          <p:cNvSpPr txBox="1"/>
          <p:nvPr>
            <p:ph type="title"/>
          </p:nvPr>
        </p:nvSpPr>
        <p:spPr>
          <a:xfrm rot="5400000">
            <a:off x="4436625" y="2036023"/>
            <a:ext cx="5485800" cy="192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77" name="Google Shape;177;g3a884af4b18_3_812"/>
          <p:cNvSpPr txBox="1"/>
          <p:nvPr>
            <p:ph idx="1" type="body"/>
          </p:nvPr>
        </p:nvSpPr>
        <p:spPr>
          <a:xfrm rot="5400000">
            <a:off x="507488" y="178573"/>
            <a:ext cx="5485800" cy="56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33655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1pPr>
            <a:lvl2pPr indent="-336550" lvl="1" marL="914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  <a:defRPr/>
            </a:lvl2pPr>
            <a:lvl3pPr indent="-336550" lvl="2" marL="1371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3pPr>
            <a:lvl4pPr indent="-336550" lvl="3" marL="1828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–"/>
              <a:defRPr/>
            </a:lvl4pPr>
            <a:lvl5pPr indent="-336550" lvl="4" marL="22860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»"/>
              <a:defRPr/>
            </a:lvl5pPr>
            <a:lvl6pPr indent="-336550" lvl="5" marL="2743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6pPr>
            <a:lvl7pPr indent="-336550" lvl="6" marL="3200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7pPr>
            <a:lvl8pPr indent="-336550" lvl="7" marL="3657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8pPr>
            <a:lvl9pPr indent="-336550" lvl="8" marL="41148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9pPr>
          </a:lstStyle>
          <a:p/>
        </p:txBody>
      </p:sp>
      <p:sp>
        <p:nvSpPr>
          <p:cNvPr id="178" name="Google Shape;178;g3a884af4b18_3_812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79" name="Google Shape;179;g3a884af4b18_3_812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/>
        </p:txBody>
      </p:sp>
      <p:sp>
        <p:nvSpPr>
          <p:cNvPr id="180" name="Google Shape;180;g3a884af4b18_3_812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a884af4b18_3_743"/>
          <p:cNvSpPr txBox="1"/>
          <p:nvPr>
            <p:ph type="title"/>
          </p:nvPr>
        </p:nvSpPr>
        <p:spPr>
          <a:xfrm>
            <a:off x="428625" y="257473"/>
            <a:ext cx="7715100" cy="10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rm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  <a:defRPr b="0" i="0" sz="4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9pPr>
          </a:lstStyle>
          <a:p/>
        </p:txBody>
      </p:sp>
      <p:sp>
        <p:nvSpPr>
          <p:cNvPr id="108" name="Google Shape;108;g3a884af4b18_3_743"/>
          <p:cNvSpPr txBox="1"/>
          <p:nvPr>
            <p:ph idx="1" type="body"/>
          </p:nvPr>
        </p:nvSpPr>
        <p:spPr>
          <a:xfrm>
            <a:off x="428625" y="1500188"/>
            <a:ext cx="7715100" cy="424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2850" lIns="85700" spcFirstLastPara="1" rIns="85700" wrap="square" tIns="42850">
            <a:normAutofit/>
          </a:bodyPr>
          <a:lstStyle>
            <a:lvl1pPr indent="-419100" lvl="0" marL="457200" marR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  <a:defRPr b="0" i="0" sz="3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93700" lvl="1" marL="914400" marR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–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74650" lvl="2" marL="1371600" marR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•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9250" lvl="3" marL="18288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–"/>
              <a:defRPr b="0" i="0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9250" lvl="4" marL="22860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9250" lvl="5" marL="27432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9250" lvl="6" marL="32004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9250" lvl="7" marL="36576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9250" lvl="8" marL="41148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9" name="Google Shape;109;g3a884af4b18_3_743"/>
          <p:cNvSpPr txBox="1"/>
          <p:nvPr>
            <p:ph idx="10" type="dt"/>
          </p:nvPr>
        </p:nvSpPr>
        <p:spPr>
          <a:xfrm>
            <a:off x="428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0" name="Google Shape;110;g3a884af4b18_3_743"/>
          <p:cNvSpPr txBox="1"/>
          <p:nvPr>
            <p:ph idx="11" type="ftr"/>
          </p:nvPr>
        </p:nvSpPr>
        <p:spPr>
          <a:xfrm>
            <a:off x="2928938" y="5959078"/>
            <a:ext cx="27147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300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1" name="Google Shape;111;g3a884af4b18_3_743"/>
          <p:cNvSpPr txBox="1"/>
          <p:nvPr>
            <p:ph idx="12" type="sldNum"/>
          </p:nvPr>
        </p:nvSpPr>
        <p:spPr>
          <a:xfrm>
            <a:off x="6143625" y="5959078"/>
            <a:ext cx="2000400" cy="34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2850" lIns="85700" spcFirstLastPara="1" rIns="85700" wrap="square" tIns="4285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jpg"/><Relationship Id="rId4" Type="http://schemas.openxmlformats.org/officeDocument/2006/relationships/image" Target="../media/image8.jpg"/><Relationship Id="rId5" Type="http://schemas.openxmlformats.org/officeDocument/2006/relationships/image" Target="../media/image11.jpg"/><Relationship Id="rId6" Type="http://schemas.openxmlformats.org/officeDocument/2006/relationships/image" Target="../media/image16.jpg"/><Relationship Id="rId7" Type="http://schemas.openxmlformats.org/officeDocument/2006/relationships/image" Target="../media/image14.jpg"/></Relationships>
</file>

<file path=ppt/slides/_rels/slide2.xml.rels><?xml version="1.0" encoding="UTF-8" standalone="yes"?><Relationships xmlns="http://schemas.openxmlformats.org/package/2006/relationships"><Relationship Id="rId11" Type="http://schemas.openxmlformats.org/officeDocument/2006/relationships/image" Target="../media/image10.jpg"/><Relationship Id="rId10" Type="http://schemas.openxmlformats.org/officeDocument/2006/relationships/image" Target="../media/image17.jpg"/><Relationship Id="rId1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jpg"/><Relationship Id="rId4" Type="http://schemas.openxmlformats.org/officeDocument/2006/relationships/image" Target="../media/image8.jpg"/><Relationship Id="rId9" Type="http://schemas.openxmlformats.org/officeDocument/2006/relationships/image" Target="../media/image6.png"/><Relationship Id="rId5" Type="http://schemas.openxmlformats.org/officeDocument/2006/relationships/image" Target="../media/image11.jpg"/><Relationship Id="rId6" Type="http://schemas.openxmlformats.org/officeDocument/2006/relationships/image" Target="../media/image16.jpg"/><Relationship Id="rId7" Type="http://schemas.openxmlformats.org/officeDocument/2006/relationships/image" Target="../media/image14.jpg"/><Relationship Id="rId8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image" Target="../media/image19.jpg"/><Relationship Id="rId10" Type="http://schemas.openxmlformats.org/officeDocument/2006/relationships/image" Target="../media/image22.jpg"/><Relationship Id="rId13" Type="http://schemas.openxmlformats.org/officeDocument/2006/relationships/image" Target="../media/image18.jpg"/><Relationship Id="rId12" Type="http://schemas.openxmlformats.org/officeDocument/2006/relationships/image" Target="../media/image20.jp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jpg"/><Relationship Id="rId4" Type="http://schemas.openxmlformats.org/officeDocument/2006/relationships/image" Target="../media/image13.jpg"/><Relationship Id="rId9" Type="http://schemas.openxmlformats.org/officeDocument/2006/relationships/image" Target="../media/image24.jpg"/><Relationship Id="rId15" Type="http://schemas.openxmlformats.org/officeDocument/2006/relationships/image" Target="../media/image21.jpg"/><Relationship Id="rId14" Type="http://schemas.openxmlformats.org/officeDocument/2006/relationships/image" Target="../media/image23.jpg"/><Relationship Id="rId5" Type="http://schemas.openxmlformats.org/officeDocument/2006/relationships/image" Target="../media/image8.jpg"/><Relationship Id="rId6" Type="http://schemas.openxmlformats.org/officeDocument/2006/relationships/image" Target="../media/image11.jpg"/><Relationship Id="rId7" Type="http://schemas.openxmlformats.org/officeDocument/2006/relationships/image" Target="../media/image16.jpg"/><Relationship Id="rId8" Type="http://schemas.openxmlformats.org/officeDocument/2006/relationships/image" Target="../media/image14.jpg"/></Relationships>
</file>

<file path=ppt/slides/_rels/slide4.xml.rels><?xml version="1.0" encoding="UTF-8" standalone="yes"?><Relationships xmlns="http://schemas.openxmlformats.org/package/2006/relationships"><Relationship Id="rId10" Type="http://schemas.openxmlformats.org/officeDocument/2006/relationships/hyperlink" Target="https://maps.app.goo.gl/XvaDJ4kuBacig38NA" TargetMode="Externa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jpg"/><Relationship Id="rId4" Type="http://schemas.openxmlformats.org/officeDocument/2006/relationships/image" Target="../media/image8.jpg"/><Relationship Id="rId9" Type="http://schemas.openxmlformats.org/officeDocument/2006/relationships/hyperlink" Target="https://www.google.com/maps/place//data=!4m2!3m1!1s0x132d7fbb0469de2f:0x6e0290eaf2614b6d?sa=X&amp;ved=1t:8290&amp;ictx=111" TargetMode="External"/><Relationship Id="rId5" Type="http://schemas.openxmlformats.org/officeDocument/2006/relationships/image" Target="../media/image11.jpg"/><Relationship Id="rId6" Type="http://schemas.openxmlformats.org/officeDocument/2006/relationships/image" Target="../media/image16.jpg"/><Relationship Id="rId7" Type="http://schemas.openxmlformats.org/officeDocument/2006/relationships/image" Target="../media/image14.jpg"/><Relationship Id="rId8" Type="http://schemas.openxmlformats.org/officeDocument/2006/relationships/hyperlink" Target="https://www.google.com/maps/place//data=!4m2!3m1!1s0x132d7fbb0469de2f:0x6e0290eaf2614b6d?sa=X&amp;ved=1t:8290&amp;ictx=111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maps.app.goo.gl/XvaDJ4kuBacig38NA" TargetMode="External"/><Relationship Id="rId4" Type="http://schemas.openxmlformats.org/officeDocument/2006/relationships/image" Target="../media/image13.jpg"/><Relationship Id="rId5" Type="http://schemas.openxmlformats.org/officeDocument/2006/relationships/image" Target="../media/image8.jpg"/><Relationship Id="rId6" Type="http://schemas.openxmlformats.org/officeDocument/2006/relationships/image" Target="../media/image11.jpg"/><Relationship Id="rId7" Type="http://schemas.openxmlformats.org/officeDocument/2006/relationships/image" Target="../media/image16.jpg"/><Relationship Id="rId8" Type="http://schemas.openxmlformats.org/officeDocument/2006/relationships/image" Target="../media/image1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jpg"/><Relationship Id="rId4" Type="http://schemas.openxmlformats.org/officeDocument/2006/relationships/image" Target="../media/image8.jpg"/><Relationship Id="rId5" Type="http://schemas.openxmlformats.org/officeDocument/2006/relationships/image" Target="../media/image11.jpg"/><Relationship Id="rId6" Type="http://schemas.openxmlformats.org/officeDocument/2006/relationships/image" Target="../media/image16.jpg"/><Relationship Id="rId7" Type="http://schemas.openxmlformats.org/officeDocument/2006/relationships/image" Target="../media/image14.jpg"/></Relationships>
</file>

<file path=ppt/slides/_rels/slide7.xml.rels><?xml version="1.0" encoding="UTF-8" standalone="yes"?><Relationships xmlns="http://schemas.openxmlformats.org/package/2006/relationships"><Relationship Id="rId11" Type="http://schemas.openxmlformats.org/officeDocument/2006/relationships/image" Target="../media/image11.jpg"/><Relationship Id="rId10" Type="http://schemas.openxmlformats.org/officeDocument/2006/relationships/image" Target="../media/image8.jpg"/><Relationship Id="rId13" Type="http://schemas.openxmlformats.org/officeDocument/2006/relationships/image" Target="../media/image14.jpg"/><Relationship Id="rId12" Type="http://schemas.openxmlformats.org/officeDocument/2006/relationships/image" Target="../media/image16.jp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maps.app.goo.gl/Si2jrF5CEfEH6q177" TargetMode="External"/><Relationship Id="rId4" Type="http://schemas.openxmlformats.org/officeDocument/2006/relationships/hyperlink" Target="https://maps.app.goo.gl/HDhVmbBeG3fW91UCA" TargetMode="External"/><Relationship Id="rId9" Type="http://schemas.openxmlformats.org/officeDocument/2006/relationships/image" Target="../media/image13.jpg"/><Relationship Id="rId5" Type="http://schemas.openxmlformats.org/officeDocument/2006/relationships/hyperlink" Target="https://maps.app.goo.gl/yfLUYrefcyhb726AA" TargetMode="External"/><Relationship Id="rId6" Type="http://schemas.openxmlformats.org/officeDocument/2006/relationships/hyperlink" Target="https://maps.app.goo.gl/XVwen75WZgsXxBbX9" TargetMode="External"/><Relationship Id="rId7" Type="http://schemas.openxmlformats.org/officeDocument/2006/relationships/hyperlink" Target="https://maps.app.goo.gl/HDhVmbBeG3fW91UCA" TargetMode="External"/><Relationship Id="rId8" Type="http://schemas.openxmlformats.org/officeDocument/2006/relationships/hyperlink" Target="https://maps.app.goo.gl/Df14Ynv31Vo5d3h1A" TargetMode="External"/></Relationships>
</file>

<file path=ppt/slides/_rels/slide8.xml.rels><?xml version="1.0" encoding="UTF-8" standalone="yes"?><Relationships xmlns="http://schemas.openxmlformats.org/package/2006/relationships"><Relationship Id="rId11" Type="http://schemas.openxmlformats.org/officeDocument/2006/relationships/image" Target="../media/image8.jpg"/><Relationship Id="rId10" Type="http://schemas.openxmlformats.org/officeDocument/2006/relationships/image" Target="../media/image13.jpg"/><Relationship Id="rId13" Type="http://schemas.openxmlformats.org/officeDocument/2006/relationships/image" Target="../media/image16.jpg"/><Relationship Id="rId12" Type="http://schemas.openxmlformats.org/officeDocument/2006/relationships/image" Target="../media/image11.jp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maps.app.goo.gl/ekzfpcK47c8tmZwa8" TargetMode="External"/><Relationship Id="rId4" Type="http://schemas.openxmlformats.org/officeDocument/2006/relationships/hyperlink" Target="https://maps.app.goo.gl/HDhVmbBeG3fW91UCA" TargetMode="External"/><Relationship Id="rId9" Type="http://schemas.openxmlformats.org/officeDocument/2006/relationships/hyperlink" Target="https://maps.app.goo.gl/ekzfpcK47c8tmZwa8" TargetMode="External"/><Relationship Id="rId14" Type="http://schemas.openxmlformats.org/officeDocument/2006/relationships/image" Target="../media/image14.jpg"/><Relationship Id="rId5" Type="http://schemas.openxmlformats.org/officeDocument/2006/relationships/hyperlink" Target="https://maps.app.goo.gl/Df14Ynv31Vo5d3h1A" TargetMode="External"/><Relationship Id="rId6" Type="http://schemas.openxmlformats.org/officeDocument/2006/relationships/hyperlink" Target="https://maps.app.goo.gl/yfLUYrefcyhb726AA" TargetMode="External"/><Relationship Id="rId7" Type="http://schemas.openxmlformats.org/officeDocument/2006/relationships/hyperlink" Target="https://maps.app.goo.gl/ekzfpcK47c8tmZwa8" TargetMode="External"/><Relationship Id="rId8" Type="http://schemas.openxmlformats.org/officeDocument/2006/relationships/hyperlink" Target="https://maps.app.goo.gl/ekzfpcK47c8tmZwa8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g"/><Relationship Id="rId4" Type="http://schemas.openxmlformats.org/officeDocument/2006/relationships/image" Target="../media/image8.jpg"/><Relationship Id="rId5" Type="http://schemas.openxmlformats.org/officeDocument/2006/relationships/image" Target="../media/image11.jpg"/><Relationship Id="rId6" Type="http://schemas.openxmlformats.org/officeDocument/2006/relationships/image" Target="../media/image16.jpg"/><Relationship Id="rId7" Type="http://schemas.openxmlformats.org/officeDocument/2006/relationships/image" Target="../media/image14.jpg"/></Relationships>
</file>

<file path=ppt/slides/_rels/slide10.xml.rels><?xml version="1.0" encoding="UTF-8" standalone="yes"?><Relationships xmlns="http://schemas.openxmlformats.org/package/2006/relationships"><Relationship Id="rId11" Type="http://schemas.openxmlformats.org/officeDocument/2006/relationships/hyperlink" Target="https://maps.app.goo.gl/HDhVmbBeG3fW91UCA" TargetMode="External"/><Relationship Id="rId10" Type="http://schemas.openxmlformats.org/officeDocument/2006/relationships/hyperlink" Target="https://maps.app.goo.gl/yfLUYrefcyhb726AA" TargetMode="External"/><Relationship Id="rId13" Type="http://schemas.openxmlformats.org/officeDocument/2006/relationships/image" Target="../media/image13.jpg"/><Relationship Id="rId12" Type="http://schemas.openxmlformats.org/officeDocument/2006/relationships/hyperlink" Target="https://maps.app.goo.gl/Df14Ynv31Vo5d3h1A" TargetMode="Externa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maps.app.goo.gl/ekzfpcK47c8tmZwa8" TargetMode="External"/><Relationship Id="rId4" Type="http://schemas.openxmlformats.org/officeDocument/2006/relationships/hyperlink" Target="https://maps.app.goo.gl/ekzfpcK47c8tmZwa8" TargetMode="External"/><Relationship Id="rId9" Type="http://schemas.openxmlformats.org/officeDocument/2006/relationships/hyperlink" Target="https://maps.app.goo.gl/XVwen75WZgsXxBbX9" TargetMode="External"/><Relationship Id="rId15" Type="http://schemas.openxmlformats.org/officeDocument/2006/relationships/image" Target="../media/image11.jpg"/><Relationship Id="rId14" Type="http://schemas.openxmlformats.org/officeDocument/2006/relationships/image" Target="../media/image8.jpg"/><Relationship Id="rId17" Type="http://schemas.openxmlformats.org/officeDocument/2006/relationships/image" Target="../media/image14.jpg"/><Relationship Id="rId16" Type="http://schemas.openxmlformats.org/officeDocument/2006/relationships/image" Target="../media/image16.jpg"/><Relationship Id="rId5" Type="http://schemas.openxmlformats.org/officeDocument/2006/relationships/hyperlink" Target="https://maps.app.goo.gl/ekzfpcK47c8tmZwa8" TargetMode="External"/><Relationship Id="rId6" Type="http://schemas.openxmlformats.org/officeDocument/2006/relationships/hyperlink" Target="https://maps.app.goo.gl/Ga3LaW2ByuRSbbE38" TargetMode="External"/><Relationship Id="rId7" Type="http://schemas.openxmlformats.org/officeDocument/2006/relationships/hyperlink" Target="https://maps.app.goo.gl/Ga3LaW2ByuRSbbE38" TargetMode="External"/><Relationship Id="rId8" Type="http://schemas.openxmlformats.org/officeDocument/2006/relationships/hyperlink" Target="https://maps.app.goo.gl/Ga3LaW2ByuRSbbE38" TargetMode="External"/></Relationships>
</file>

<file path=ppt/slides/_rels/slide11.xml.rels><?xml version="1.0" encoding="UTF-8" standalone="yes"?><Relationships xmlns="http://schemas.openxmlformats.org/package/2006/relationships"><Relationship Id="rId11" Type="http://schemas.openxmlformats.org/officeDocument/2006/relationships/image" Target="../media/image16.jpg"/><Relationship Id="rId10" Type="http://schemas.openxmlformats.org/officeDocument/2006/relationships/image" Target="../media/image11.jpg"/><Relationship Id="rId12" Type="http://schemas.openxmlformats.org/officeDocument/2006/relationships/image" Target="../media/image14.jp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s://maps.app.goo.gl/XvaDJ4kuBacig38NA" TargetMode="External"/><Relationship Id="rId4" Type="http://schemas.openxmlformats.org/officeDocument/2006/relationships/hyperlink" Target="https://maps.app.goo.gl/XvaDJ4kuBacig38NA" TargetMode="External"/><Relationship Id="rId9" Type="http://schemas.openxmlformats.org/officeDocument/2006/relationships/image" Target="../media/image8.jpg"/><Relationship Id="rId5" Type="http://schemas.openxmlformats.org/officeDocument/2006/relationships/hyperlink" Target="https://maps.app.goo.gl/XvaDJ4kuBacig38NA" TargetMode="External"/><Relationship Id="rId6" Type="http://schemas.openxmlformats.org/officeDocument/2006/relationships/hyperlink" Target="https://maps.app.goo.gl/XVwen75WZgsXxBbX9" TargetMode="External"/><Relationship Id="rId7" Type="http://schemas.openxmlformats.org/officeDocument/2006/relationships/hyperlink" Target="https://maps.app.goo.gl/yfLUYrefcyhb726AA" TargetMode="External"/><Relationship Id="rId8" Type="http://schemas.openxmlformats.org/officeDocument/2006/relationships/image" Target="../media/image1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jpg"/><Relationship Id="rId4" Type="http://schemas.openxmlformats.org/officeDocument/2006/relationships/image" Target="../media/image8.jpg"/><Relationship Id="rId5" Type="http://schemas.openxmlformats.org/officeDocument/2006/relationships/image" Target="../media/image11.jpg"/><Relationship Id="rId6" Type="http://schemas.openxmlformats.org/officeDocument/2006/relationships/image" Target="../media/image16.jpg"/><Relationship Id="rId7" Type="http://schemas.openxmlformats.org/officeDocument/2006/relationships/image" Target="../media/image1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jpg"/><Relationship Id="rId4" Type="http://schemas.openxmlformats.org/officeDocument/2006/relationships/image" Target="../media/image8.jpg"/><Relationship Id="rId5" Type="http://schemas.openxmlformats.org/officeDocument/2006/relationships/image" Target="../media/image11.jpg"/><Relationship Id="rId6" Type="http://schemas.openxmlformats.org/officeDocument/2006/relationships/image" Target="../media/image16.jpg"/><Relationship Id="rId7" Type="http://schemas.openxmlformats.org/officeDocument/2006/relationships/image" Target="../media/image14.jpg"/></Relationships>
</file>

<file path=ppt/slides/_rels/slide14.xml.rels><?xml version="1.0" encoding="UTF-8" standalone="yes"?><Relationships xmlns="http://schemas.openxmlformats.org/package/2006/relationships"><Relationship Id="rId11" Type="http://schemas.openxmlformats.org/officeDocument/2006/relationships/image" Target="../media/image11.jpg"/><Relationship Id="rId10" Type="http://schemas.openxmlformats.org/officeDocument/2006/relationships/image" Target="../media/image8.jpg"/><Relationship Id="rId13" Type="http://schemas.openxmlformats.org/officeDocument/2006/relationships/image" Target="../media/image14.jpg"/><Relationship Id="rId12" Type="http://schemas.openxmlformats.org/officeDocument/2006/relationships/image" Target="../media/image16.jp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comments" Target="../comments/comment1.xml"/><Relationship Id="rId4" Type="http://schemas.openxmlformats.org/officeDocument/2006/relationships/hyperlink" Target="https://maps.app.goo.gl/HDhVmbBeG3fW91UCA" TargetMode="External"/><Relationship Id="rId9" Type="http://schemas.openxmlformats.org/officeDocument/2006/relationships/image" Target="../media/image13.jpg"/><Relationship Id="rId5" Type="http://schemas.openxmlformats.org/officeDocument/2006/relationships/hyperlink" Target="https://maps.app.goo.gl/yfLUYrefcyhb726AA" TargetMode="External"/><Relationship Id="rId6" Type="http://schemas.openxmlformats.org/officeDocument/2006/relationships/hyperlink" Target="https://maps.app.goo.gl/XVwen75WZgsXxBbX9" TargetMode="External"/><Relationship Id="rId7" Type="http://schemas.openxmlformats.org/officeDocument/2006/relationships/hyperlink" Target="https://maps.app.goo.gl/HDhVmbBeG3fW91UCA" TargetMode="External"/><Relationship Id="rId8" Type="http://schemas.openxmlformats.org/officeDocument/2006/relationships/hyperlink" Target="https://maps.app.goo.gl/Df14Ynv31Vo5d3h1A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9" name="Google Shape;189;g3a884af4b18_3_18"/>
          <p:cNvGrpSpPr/>
          <p:nvPr/>
        </p:nvGrpSpPr>
        <p:grpSpPr>
          <a:xfrm>
            <a:off x="0" y="2020065"/>
            <a:ext cx="9144182" cy="2457497"/>
            <a:chOff x="0" y="0"/>
            <a:chExt cx="3612445" cy="970844"/>
          </a:xfrm>
        </p:grpSpPr>
        <p:sp>
          <p:nvSpPr>
            <p:cNvPr id="190" name="Google Shape;190;g3a884af4b18_3_18"/>
            <p:cNvSpPr/>
            <p:nvPr/>
          </p:nvSpPr>
          <p:spPr>
            <a:xfrm>
              <a:off x="0" y="0"/>
              <a:ext cx="3612445" cy="970844"/>
            </a:xfrm>
            <a:custGeom>
              <a:rect b="b" l="l" r="r" t="t"/>
              <a:pathLst>
                <a:path extrusionOk="0" h="970844" w="3612445">
                  <a:moveTo>
                    <a:pt x="0" y="0"/>
                  </a:moveTo>
                  <a:lnTo>
                    <a:pt x="3612445" y="0"/>
                  </a:lnTo>
                  <a:lnTo>
                    <a:pt x="3612445" y="970844"/>
                  </a:lnTo>
                  <a:lnTo>
                    <a:pt x="0" y="970844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1" name="Google Shape;191;g3a884af4b18_3_18"/>
            <p:cNvSpPr txBox="1"/>
            <p:nvPr/>
          </p:nvSpPr>
          <p:spPr>
            <a:xfrm>
              <a:off x="0" y="0"/>
              <a:ext cx="3612300" cy="970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2" name="Google Shape;192;g3a884af4b18_3_18"/>
          <p:cNvGrpSpPr/>
          <p:nvPr/>
        </p:nvGrpSpPr>
        <p:grpSpPr>
          <a:xfrm>
            <a:off x="695323" y="1891642"/>
            <a:ext cx="7772138" cy="2541460"/>
            <a:chOff x="0" y="51267"/>
            <a:chExt cx="11054100" cy="3614650"/>
          </a:xfrm>
        </p:grpSpPr>
        <p:sp>
          <p:nvSpPr>
            <p:cNvPr id="193" name="Google Shape;193;g3a884af4b18_3_18"/>
            <p:cNvSpPr/>
            <p:nvPr/>
          </p:nvSpPr>
          <p:spPr>
            <a:xfrm>
              <a:off x="0" y="51267"/>
              <a:ext cx="11054080" cy="3614650"/>
            </a:xfrm>
            <a:custGeom>
              <a:rect b="b" l="l" r="r" t="t"/>
              <a:pathLst>
                <a:path extrusionOk="0" h="3614650" w="11054080">
                  <a:moveTo>
                    <a:pt x="0" y="0"/>
                  </a:moveTo>
                  <a:lnTo>
                    <a:pt x="11054080" y="0"/>
                  </a:lnTo>
                  <a:lnTo>
                    <a:pt x="11054080" y="3614650"/>
                  </a:lnTo>
                  <a:lnTo>
                    <a:pt x="0" y="3614650"/>
                  </a:lnTo>
                  <a:close/>
                </a:path>
              </a:pathLst>
            </a:custGeom>
            <a:solidFill>
              <a:srgbClr val="D23104">
                <a:alpha val="0"/>
              </a:srgbClr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g3a884af4b18_3_18"/>
            <p:cNvSpPr txBox="1"/>
            <p:nvPr/>
          </p:nvSpPr>
          <p:spPr>
            <a:xfrm>
              <a:off x="0" y="68998"/>
              <a:ext cx="11054100" cy="3557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b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800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50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The Future of Sales: Attracting, Retaining, </a:t>
              </a:r>
              <a:endParaRPr sz="5000"/>
            </a:p>
            <a:p>
              <a:pPr indent="0" lvl="0" marL="0" marR="0" rtl="0" algn="ctr">
                <a:lnSpc>
                  <a:spcPct val="10800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50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and Exploring</a:t>
              </a:r>
              <a:endParaRPr sz="5000"/>
            </a:p>
          </p:txBody>
        </p:sp>
      </p:grpSp>
      <p:sp>
        <p:nvSpPr>
          <p:cNvPr id="195" name="Google Shape;195;g3a884af4b18_3_18"/>
          <p:cNvSpPr/>
          <p:nvPr/>
        </p:nvSpPr>
        <p:spPr>
          <a:xfrm>
            <a:off x="3348064" y="395864"/>
            <a:ext cx="2447873" cy="1181098"/>
          </a:xfrm>
          <a:custGeom>
            <a:rect b="b" l="l" r="r" t="t"/>
            <a:pathLst>
              <a:path extrusionOk="0" h="1259838" w="2611064">
                <a:moveTo>
                  <a:pt x="0" y="0"/>
                </a:moveTo>
                <a:lnTo>
                  <a:pt x="2611064" y="0"/>
                </a:lnTo>
                <a:lnTo>
                  <a:pt x="2611064" y="1259839"/>
                </a:lnTo>
                <a:lnTo>
                  <a:pt x="0" y="125983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g3a884af4b18_3_18"/>
          <p:cNvSpPr/>
          <p:nvPr/>
        </p:nvSpPr>
        <p:spPr>
          <a:xfrm>
            <a:off x="7435298" y="5892497"/>
            <a:ext cx="1177862" cy="482923"/>
          </a:xfrm>
          <a:custGeom>
            <a:rect b="b" l="l" r="r" t="t"/>
            <a:pathLst>
              <a:path extrusionOk="0" h="515118" w="1256386">
                <a:moveTo>
                  <a:pt x="0" y="0"/>
                </a:moveTo>
                <a:lnTo>
                  <a:pt x="1256385" y="0"/>
                </a:lnTo>
                <a:lnTo>
                  <a:pt x="1256385" y="515118"/>
                </a:lnTo>
                <a:lnTo>
                  <a:pt x="0" y="51511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g3a884af4b18_3_18"/>
          <p:cNvSpPr/>
          <p:nvPr/>
        </p:nvSpPr>
        <p:spPr>
          <a:xfrm>
            <a:off x="4939109" y="5892497"/>
            <a:ext cx="1551946" cy="359546"/>
          </a:xfrm>
          <a:custGeom>
            <a:rect b="b" l="l" r="r" t="t"/>
            <a:pathLst>
              <a:path extrusionOk="0" h="383516" w="1655409">
                <a:moveTo>
                  <a:pt x="0" y="0"/>
                </a:moveTo>
                <a:lnTo>
                  <a:pt x="1655409" y="0"/>
                </a:lnTo>
                <a:lnTo>
                  <a:pt x="1655409" y="383516"/>
                </a:lnTo>
                <a:lnTo>
                  <a:pt x="0" y="38351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g3a884af4b18_3_18"/>
          <p:cNvSpPr/>
          <p:nvPr/>
        </p:nvSpPr>
        <p:spPr>
          <a:xfrm>
            <a:off x="386568" y="5805577"/>
            <a:ext cx="1466407" cy="533387"/>
          </a:xfrm>
          <a:custGeom>
            <a:rect b="b" l="l" r="r" t="t"/>
            <a:pathLst>
              <a:path extrusionOk="0" h="568946" w="1564167">
                <a:moveTo>
                  <a:pt x="0" y="0"/>
                </a:moveTo>
                <a:lnTo>
                  <a:pt x="1564167" y="0"/>
                </a:lnTo>
                <a:lnTo>
                  <a:pt x="1564167" y="568946"/>
                </a:lnTo>
                <a:lnTo>
                  <a:pt x="0" y="56894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-4290" l="0" r="0" t="-430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g3a884af4b18_3_18"/>
          <p:cNvSpPr/>
          <p:nvPr/>
        </p:nvSpPr>
        <p:spPr>
          <a:xfrm>
            <a:off x="2834495" y="5858662"/>
            <a:ext cx="1160372" cy="516758"/>
          </a:xfrm>
          <a:custGeom>
            <a:rect b="b" l="l" r="r" t="t"/>
            <a:pathLst>
              <a:path extrusionOk="0" h="551209" w="1237730">
                <a:moveTo>
                  <a:pt x="0" y="0"/>
                </a:moveTo>
                <a:lnTo>
                  <a:pt x="1237730" y="0"/>
                </a:lnTo>
                <a:lnTo>
                  <a:pt x="1237730" y="551209"/>
                </a:lnTo>
                <a:lnTo>
                  <a:pt x="0" y="5512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-1314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g3a884af4b18_3_18"/>
          <p:cNvSpPr txBox="1"/>
          <p:nvPr/>
        </p:nvSpPr>
        <p:spPr>
          <a:xfrm>
            <a:off x="3291625" y="4781124"/>
            <a:ext cx="27714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Conference Co-Chairs:</a:t>
            </a:r>
            <a:endParaRPr b="1" sz="1300"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201" name="Google Shape;201;g3a884af4b18_3_18"/>
          <p:cNvSpPr txBox="1"/>
          <p:nvPr/>
        </p:nvSpPr>
        <p:spPr>
          <a:xfrm>
            <a:off x="177300" y="5396952"/>
            <a:ext cx="1884900" cy="3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2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100">
                <a:solidFill>
                  <a:srgbClr val="0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PROF. SILVIO CARDINALI</a:t>
            </a:r>
            <a:endParaRPr sz="1100"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202" name="Google Shape;202;g3a884af4b18_3_18"/>
          <p:cNvSpPr txBox="1"/>
          <p:nvPr/>
        </p:nvSpPr>
        <p:spPr>
          <a:xfrm>
            <a:off x="2472201" y="5435675"/>
            <a:ext cx="1738200" cy="3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100">
                <a:solidFill>
                  <a:srgbClr val="0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PROF. PAOLO GUENZI</a:t>
            </a:r>
            <a:endParaRPr sz="1100"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203" name="Google Shape;203;g3a884af4b18_3_18"/>
          <p:cNvSpPr txBox="1"/>
          <p:nvPr/>
        </p:nvSpPr>
        <p:spPr>
          <a:xfrm>
            <a:off x="7081757" y="5396952"/>
            <a:ext cx="1884900" cy="3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2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100">
                <a:solidFill>
                  <a:srgbClr val="0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PROF. COLLEEN E. MCCLURE</a:t>
            </a:r>
            <a:endParaRPr sz="1100"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204" name="Google Shape;204;g3a884af4b18_3_18"/>
          <p:cNvSpPr txBox="1"/>
          <p:nvPr/>
        </p:nvSpPr>
        <p:spPr>
          <a:xfrm>
            <a:off x="4767118" y="5396952"/>
            <a:ext cx="1884900" cy="3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2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100">
                <a:solidFill>
                  <a:srgbClr val="0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PROF. EDWARD NOWLIN</a:t>
            </a:r>
            <a:endParaRPr sz="1100"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3" name="Google Shape;213;g3a884af4b18_3_467"/>
          <p:cNvGrpSpPr/>
          <p:nvPr/>
        </p:nvGrpSpPr>
        <p:grpSpPr>
          <a:xfrm rot="-5400000">
            <a:off x="-3100199" y="3090880"/>
            <a:ext cx="6886211" cy="685813"/>
            <a:chOff x="0" y="0"/>
            <a:chExt cx="3714045" cy="270933"/>
          </a:xfrm>
        </p:grpSpPr>
        <p:sp>
          <p:nvSpPr>
            <p:cNvPr id="214" name="Google Shape;214;g3a884af4b18_3_467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5" name="Google Shape;215;g3a884af4b18_3_467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6" name="Google Shape;216;g3a884af4b18_3_467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217" name="Google Shape;217;g3a884af4b18_3_467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218" name="Google Shape;218;g3a884af4b18_3_467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3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g3a884af4b18_3_467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Thank you to our patronage</a:t>
              </a:r>
              <a:endParaRPr sz="1300"/>
            </a:p>
          </p:txBody>
        </p:sp>
      </p:grpSp>
      <p:grpSp>
        <p:nvGrpSpPr>
          <p:cNvPr id="220" name="Google Shape;220;g3a884af4b18_3_467"/>
          <p:cNvGrpSpPr/>
          <p:nvPr/>
        </p:nvGrpSpPr>
        <p:grpSpPr>
          <a:xfrm>
            <a:off x="935831" y="5805577"/>
            <a:ext cx="7552153" cy="569824"/>
            <a:chOff x="0" y="0"/>
            <a:chExt cx="10741222" cy="810445"/>
          </a:xfrm>
        </p:grpSpPr>
        <p:sp>
          <p:nvSpPr>
            <p:cNvPr id="221" name="Google Shape;221;g3a884af4b18_3_467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g3a884af4b18_3_467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3" name="Google Shape;223;g3a884af4b18_3_467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224;g3a884af4b18_3_467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7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5" name="Google Shape;225;g3a884af4b18_3_467"/>
          <p:cNvSpPr/>
          <p:nvPr/>
        </p:nvSpPr>
        <p:spPr>
          <a:xfrm>
            <a:off x="5456846" y="685800"/>
            <a:ext cx="3001354" cy="845381"/>
          </a:xfrm>
          <a:custGeom>
            <a:rect b="b" l="l" r="r" t="t"/>
            <a:pathLst>
              <a:path extrusionOk="0" h="901740" w="3201444">
                <a:moveTo>
                  <a:pt x="0" y="0"/>
                </a:moveTo>
                <a:lnTo>
                  <a:pt x="3201444" y="0"/>
                </a:lnTo>
                <a:lnTo>
                  <a:pt x="3201444" y="901740"/>
                </a:lnTo>
                <a:lnTo>
                  <a:pt x="0" y="90174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g3a884af4b18_3_467"/>
          <p:cNvSpPr/>
          <p:nvPr/>
        </p:nvSpPr>
        <p:spPr>
          <a:xfrm>
            <a:off x="1171393" y="662594"/>
            <a:ext cx="1698453" cy="1438391"/>
          </a:xfrm>
          <a:custGeom>
            <a:rect b="b" l="l" r="r" t="t"/>
            <a:pathLst>
              <a:path extrusionOk="0" h="1534284" w="1811683">
                <a:moveTo>
                  <a:pt x="0" y="0"/>
                </a:moveTo>
                <a:lnTo>
                  <a:pt x="1811683" y="0"/>
                </a:lnTo>
                <a:lnTo>
                  <a:pt x="1811683" y="1534285"/>
                </a:lnTo>
                <a:lnTo>
                  <a:pt x="0" y="153428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g3a884af4b18_3_467"/>
          <p:cNvSpPr/>
          <p:nvPr/>
        </p:nvSpPr>
        <p:spPr>
          <a:xfrm>
            <a:off x="3687282" y="2100986"/>
            <a:ext cx="1769436" cy="1769436"/>
          </a:xfrm>
          <a:custGeom>
            <a:rect b="b" l="l" r="r" t="t"/>
            <a:pathLst>
              <a:path extrusionOk="0" h="1887398" w="1887398">
                <a:moveTo>
                  <a:pt x="0" y="0"/>
                </a:moveTo>
                <a:lnTo>
                  <a:pt x="1887398" y="0"/>
                </a:lnTo>
                <a:lnTo>
                  <a:pt x="1887398" y="1887398"/>
                </a:lnTo>
                <a:lnTo>
                  <a:pt x="0" y="18873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g3a884af4b18_3_467"/>
          <p:cNvSpPr/>
          <p:nvPr/>
        </p:nvSpPr>
        <p:spPr>
          <a:xfrm>
            <a:off x="6093781" y="3562852"/>
            <a:ext cx="2364419" cy="1773314"/>
          </a:xfrm>
          <a:custGeom>
            <a:rect b="b" l="l" r="r" t="t"/>
            <a:pathLst>
              <a:path extrusionOk="0" h="1891535" w="2522047">
                <a:moveTo>
                  <a:pt x="0" y="0"/>
                </a:moveTo>
                <a:lnTo>
                  <a:pt x="2522047" y="0"/>
                </a:lnTo>
                <a:lnTo>
                  <a:pt x="2522047" y="1891535"/>
                </a:lnTo>
                <a:lnTo>
                  <a:pt x="0" y="189153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g3a884af4b18_3_467"/>
          <p:cNvSpPr/>
          <p:nvPr/>
        </p:nvSpPr>
        <p:spPr>
          <a:xfrm>
            <a:off x="1131831" y="4181570"/>
            <a:ext cx="2555451" cy="1154596"/>
          </a:xfrm>
          <a:custGeom>
            <a:rect b="b" l="l" r="r" t="t"/>
            <a:pathLst>
              <a:path extrusionOk="0" h="1231569" w="2725814">
                <a:moveTo>
                  <a:pt x="0" y="0"/>
                </a:moveTo>
                <a:lnTo>
                  <a:pt x="2725815" y="0"/>
                </a:lnTo>
                <a:lnTo>
                  <a:pt x="2725815" y="1231569"/>
                </a:lnTo>
                <a:lnTo>
                  <a:pt x="0" y="123156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2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a884af4b18_3_491"/>
          <p:cNvSpPr/>
          <p:nvPr/>
        </p:nvSpPr>
        <p:spPr>
          <a:xfrm>
            <a:off x="1167099" y="439225"/>
            <a:ext cx="2614587" cy="920595"/>
          </a:xfrm>
          <a:custGeom>
            <a:rect b="b" l="l" r="r" t="t"/>
            <a:pathLst>
              <a:path extrusionOk="0" h="1594104" w="4547108">
                <a:moveTo>
                  <a:pt x="0" y="0"/>
                </a:moveTo>
                <a:lnTo>
                  <a:pt x="4547108" y="0"/>
                </a:lnTo>
                <a:lnTo>
                  <a:pt x="4547108" y="1594104"/>
                </a:lnTo>
                <a:lnTo>
                  <a:pt x="0" y="159410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39" name="Google Shape;239;g3a884af4b18_3_491"/>
          <p:cNvGrpSpPr/>
          <p:nvPr/>
        </p:nvGrpSpPr>
        <p:grpSpPr>
          <a:xfrm rot="-5400000">
            <a:off x="-3117841" y="3092447"/>
            <a:ext cx="6921494" cy="685813"/>
            <a:chOff x="0" y="0"/>
            <a:chExt cx="3714045" cy="270933"/>
          </a:xfrm>
        </p:grpSpPr>
        <p:sp>
          <p:nvSpPr>
            <p:cNvPr id="240" name="Google Shape;240;g3a884af4b18_3_491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1" name="Google Shape;241;g3a884af4b18_3_491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2" name="Google Shape;242;g3a884af4b18_3_491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243" name="Google Shape;243;g3a884af4b18_3_491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4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4" name="Google Shape;244;g3a884af4b18_3_491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Thank you to our sponsors</a:t>
              </a:r>
              <a:endParaRPr sz="1300"/>
            </a:p>
          </p:txBody>
        </p:sp>
      </p:grpSp>
      <p:grpSp>
        <p:nvGrpSpPr>
          <p:cNvPr id="245" name="Google Shape;245;g3a884af4b18_3_491"/>
          <p:cNvGrpSpPr/>
          <p:nvPr/>
        </p:nvGrpSpPr>
        <p:grpSpPr>
          <a:xfrm>
            <a:off x="935831" y="5805577"/>
            <a:ext cx="7552153" cy="569824"/>
            <a:chOff x="0" y="0"/>
            <a:chExt cx="10741222" cy="810445"/>
          </a:xfrm>
        </p:grpSpPr>
        <p:sp>
          <p:nvSpPr>
            <p:cNvPr id="246" name="Google Shape;246;g3a884af4b18_3_491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7" name="Google Shape;247;g3a884af4b18_3_491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8" name="Google Shape;248;g3a884af4b18_3_491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7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9" name="Google Shape;249;g3a884af4b18_3_491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8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50" name="Google Shape;250;g3a884af4b18_3_491"/>
          <p:cNvSpPr/>
          <p:nvPr/>
        </p:nvSpPr>
        <p:spPr>
          <a:xfrm>
            <a:off x="3720425" y="3708315"/>
            <a:ext cx="1456244" cy="1456244"/>
          </a:xfrm>
          <a:custGeom>
            <a:rect b="b" l="l" r="r" t="t"/>
            <a:pathLst>
              <a:path extrusionOk="0" h="2709291" w="2709291">
                <a:moveTo>
                  <a:pt x="0" y="0"/>
                </a:moveTo>
                <a:lnTo>
                  <a:pt x="2709291" y="0"/>
                </a:lnTo>
                <a:lnTo>
                  <a:pt x="2709291" y="2709291"/>
                </a:lnTo>
                <a:lnTo>
                  <a:pt x="0" y="27092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g3a884af4b18_3_491"/>
          <p:cNvSpPr/>
          <p:nvPr/>
        </p:nvSpPr>
        <p:spPr>
          <a:xfrm>
            <a:off x="5771981" y="2440072"/>
            <a:ext cx="3090558" cy="481943"/>
          </a:xfrm>
          <a:custGeom>
            <a:rect b="b" l="l" r="r" t="t"/>
            <a:pathLst>
              <a:path extrusionOk="0" h="514073" w="3296595">
                <a:moveTo>
                  <a:pt x="0" y="0"/>
                </a:moveTo>
                <a:lnTo>
                  <a:pt x="3296595" y="0"/>
                </a:lnTo>
                <a:lnTo>
                  <a:pt x="3296595" y="514073"/>
                </a:lnTo>
                <a:lnTo>
                  <a:pt x="0" y="51407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g3a884af4b18_3_491"/>
          <p:cNvSpPr/>
          <p:nvPr/>
        </p:nvSpPr>
        <p:spPr>
          <a:xfrm>
            <a:off x="5654322" y="540410"/>
            <a:ext cx="2168720" cy="819776"/>
          </a:xfrm>
          <a:custGeom>
            <a:rect b="b" l="l" r="r" t="t"/>
            <a:pathLst>
              <a:path extrusionOk="0" h="874428" w="2313301">
                <a:moveTo>
                  <a:pt x="0" y="0"/>
                </a:moveTo>
                <a:lnTo>
                  <a:pt x="2313301" y="0"/>
                </a:lnTo>
                <a:lnTo>
                  <a:pt x="2313301" y="874428"/>
                </a:lnTo>
                <a:lnTo>
                  <a:pt x="0" y="87442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g3a884af4b18_3_491"/>
          <p:cNvSpPr/>
          <p:nvPr/>
        </p:nvSpPr>
        <p:spPr>
          <a:xfrm>
            <a:off x="871150" y="1749624"/>
            <a:ext cx="2167197" cy="2057187"/>
          </a:xfrm>
          <a:custGeom>
            <a:rect b="b" l="l" r="r" t="t"/>
            <a:pathLst>
              <a:path extrusionOk="0" h="1466800" w="1466800">
                <a:moveTo>
                  <a:pt x="0" y="0"/>
                </a:moveTo>
                <a:lnTo>
                  <a:pt x="1466800" y="0"/>
                </a:lnTo>
                <a:lnTo>
                  <a:pt x="1466800" y="1466800"/>
                </a:lnTo>
                <a:lnTo>
                  <a:pt x="0" y="1466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2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g3a884af4b18_3_491"/>
          <p:cNvSpPr/>
          <p:nvPr/>
        </p:nvSpPr>
        <p:spPr>
          <a:xfrm>
            <a:off x="3127834" y="2294794"/>
            <a:ext cx="2281879" cy="772511"/>
          </a:xfrm>
          <a:custGeom>
            <a:rect b="b" l="l" r="r" t="t"/>
            <a:pathLst>
              <a:path extrusionOk="0" h="824012" w="2434004">
                <a:moveTo>
                  <a:pt x="0" y="0"/>
                </a:moveTo>
                <a:lnTo>
                  <a:pt x="2434004" y="0"/>
                </a:lnTo>
                <a:lnTo>
                  <a:pt x="2434004" y="824012"/>
                </a:lnTo>
                <a:lnTo>
                  <a:pt x="0" y="82401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g3a884af4b18_3_491"/>
          <p:cNvSpPr/>
          <p:nvPr/>
        </p:nvSpPr>
        <p:spPr>
          <a:xfrm>
            <a:off x="6518963" y="3955813"/>
            <a:ext cx="1596597" cy="815961"/>
          </a:xfrm>
          <a:custGeom>
            <a:rect b="b" l="l" r="r" t="t"/>
            <a:pathLst>
              <a:path extrusionOk="0" h="870358" w="1703037">
                <a:moveTo>
                  <a:pt x="0" y="0"/>
                </a:moveTo>
                <a:lnTo>
                  <a:pt x="1703038" y="0"/>
                </a:lnTo>
                <a:lnTo>
                  <a:pt x="1703038" y="870358"/>
                </a:lnTo>
                <a:lnTo>
                  <a:pt x="0" y="87035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g3a884af4b18_3_491"/>
          <p:cNvSpPr/>
          <p:nvPr/>
        </p:nvSpPr>
        <p:spPr>
          <a:xfrm>
            <a:off x="935825" y="3524762"/>
            <a:ext cx="1678087" cy="1678087"/>
          </a:xfrm>
          <a:custGeom>
            <a:rect b="b" l="l" r="r" t="t"/>
            <a:pathLst>
              <a:path extrusionOk="0" h="1789959" w="1789959">
                <a:moveTo>
                  <a:pt x="0" y="0"/>
                </a:moveTo>
                <a:lnTo>
                  <a:pt x="1789959" y="0"/>
                </a:lnTo>
                <a:lnTo>
                  <a:pt x="1789959" y="1789958"/>
                </a:lnTo>
                <a:lnTo>
                  <a:pt x="0" y="178995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g3a884af4b18_3_491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a884af4b18_3_518"/>
          <p:cNvSpPr/>
          <p:nvPr/>
        </p:nvSpPr>
        <p:spPr>
          <a:xfrm>
            <a:off x="1300163" y="-1023940"/>
            <a:ext cx="4523733" cy="646089"/>
          </a:xfrm>
          <a:custGeom>
            <a:rect b="b" l="l" r="r" t="t"/>
            <a:pathLst>
              <a:path extrusionOk="0" h="918915" w="6433982">
                <a:moveTo>
                  <a:pt x="0" y="0"/>
                </a:moveTo>
                <a:lnTo>
                  <a:pt x="6433982" y="0"/>
                </a:lnTo>
                <a:lnTo>
                  <a:pt x="6433982" y="918915"/>
                </a:lnTo>
                <a:lnTo>
                  <a:pt x="0" y="918915"/>
                </a:lnTo>
                <a:close/>
              </a:path>
            </a:pathLst>
          </a:custGeom>
          <a:blipFill rotWithShape="1">
            <a:blip r:embed="rId3">
              <a:alphaModFix amt="0"/>
            </a:blip>
            <a:stretch>
              <a:fillRect b="-86433" l="0" r="0" t="-86433"/>
            </a:stretch>
          </a:blipFill>
          <a:ln>
            <a:noFill/>
          </a:ln>
        </p:spPr>
        <p:txBody>
          <a:bodyPr anchorCtr="0" anchor="t" bIns="42850" lIns="85700" spcFirstLastPara="1" rIns="85700" wrap="square" tIns="428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67" name="Google Shape;267;g3a884af4b18_3_518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268" name="Google Shape;268;g3a884af4b18_3_518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9" name="Google Shape;269;g3a884af4b18_3_518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270;g3a884af4b18_3_518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g3a884af4b18_3_518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7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2" name="Google Shape;272;g3a884af4b18_3_518"/>
          <p:cNvGrpSpPr/>
          <p:nvPr/>
        </p:nvGrpSpPr>
        <p:grpSpPr>
          <a:xfrm rot="-5400000">
            <a:off x="-3124155" y="3098833"/>
            <a:ext cx="6934122" cy="685813"/>
            <a:chOff x="0" y="0"/>
            <a:chExt cx="3714045" cy="270933"/>
          </a:xfrm>
        </p:grpSpPr>
        <p:sp>
          <p:nvSpPr>
            <p:cNvPr id="273" name="Google Shape;273;g3a884af4b18_3_518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4" name="Google Shape;274;g3a884af4b18_3_518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5" name="Google Shape;275;g3a884af4b18_3_518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276" name="Google Shape;276;g3a884af4b18_3_518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277" name="Google Shape;277;g3a884af4b18_3_518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3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8" name="Google Shape;278;g3a884af4b18_3_518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Doctoral colloquium: June 2-3</a:t>
              </a:r>
              <a:endParaRPr sz="1300"/>
            </a:p>
          </p:txBody>
        </p:sp>
      </p:grpSp>
      <p:graphicFrame>
        <p:nvGraphicFramePr>
          <p:cNvPr id="279" name="Google Shape;279;g3a884af4b18_3_518"/>
          <p:cNvGraphicFramePr/>
          <p:nvPr/>
        </p:nvGraphicFramePr>
        <p:xfrm>
          <a:off x="1300163" y="7751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2461300"/>
                <a:gridCol w="4911650"/>
              </a:tblGrid>
              <a:tr h="4335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Tues., June 2, 2026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7181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35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19:30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Networking Dinner (Invite Only) </a:t>
                      </a:r>
                      <a:endParaRPr b="1" i="1"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Venue: </a:t>
                      </a:r>
                      <a:r>
                        <a:rPr lang="en-US" sz="11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8"/>
                        </a:rPr>
                        <a:t>La DegOsteria</a:t>
                      </a:r>
                      <a:r>
                        <a:rPr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9"/>
                        </a:rPr>
                        <a:t> - Via Ciriaco Pizzecolli, 3, 60121 Ancona AN</a:t>
                      </a:r>
                      <a:endParaRPr sz="1100" u="none" cap="none" strike="noStrik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80" name="Google Shape;280;g3a884af4b18_3_518"/>
          <p:cNvGraphicFramePr/>
          <p:nvPr/>
        </p:nvGraphicFramePr>
        <p:xfrm>
          <a:off x="1300163" y="10144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2465550"/>
                <a:gridCol w="4907400"/>
              </a:tblGrid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Wed., June 3, 2026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Venue: </a:t>
                      </a:r>
                      <a:r>
                        <a:rPr lang="en-US" sz="11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10"/>
                        </a:rPr>
                        <a:t>Faculty of Economics - Piazzale Martelli, 8 - Ancona</a:t>
                      </a:r>
                      <a:endParaRPr sz="1200" u="none" cap="none" strike="noStrike"/>
                    </a:p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0"/>
                            </a:ext>
                          </a:extLst>
                        </a:rPr>
                        <a:t>Room: Sala Consiglio di Facoltà - 3rd floor</a:t>
                      </a:r>
                      <a:endParaRPr sz="1500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8:30 - 15:00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Registration 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9:00 - 9:15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Introduction, </a:t>
                      </a:r>
                      <a:r>
                        <a:rPr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Colleen</a:t>
                      </a:r>
                      <a:r>
                        <a:rPr i="1"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E. McClure</a:t>
                      </a:r>
                      <a:endParaRPr i="1"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9:15 - 9:45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Creating Impactful Sales Research for Practice, </a:t>
                      </a:r>
                      <a:r>
                        <a:rPr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Bruno Lussier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9:45 - 10:15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(Re)Defining Theoretical Contributions to the Sales Literature, </a:t>
                      </a:r>
                      <a:r>
                        <a:rPr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Vishag Badrinarayanan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10:15 - 10:30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Coffee Break</a:t>
                      </a:r>
                      <a:endParaRPr b="1"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10:30 - 11:15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Research Round Table Discussions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11:15 - 11:45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Mixed Methods &amp; New Data in Sales Research, </a:t>
                      </a:r>
                      <a:r>
                        <a:rPr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Bitty Balducci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11:45 - 12:00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Break</a:t>
                      </a:r>
                      <a:endParaRPr b="1" i="1"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12:00 - 12:30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Work-Life Balance as a Sales Academic, </a:t>
                      </a:r>
                      <a:r>
                        <a:rPr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Dayle Childs &amp; Molly Burchett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12:30 - 13:00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Navigating the Job Market and Transitioning into your Academic Career, </a:t>
                      </a:r>
                      <a:r>
                        <a:rPr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Pia Hautamaki</a:t>
                      </a:r>
                      <a:endParaRPr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13:00</a:t>
                      </a:r>
                      <a:endParaRPr b="1" i="1"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40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Lunch Break</a:t>
                      </a:r>
                      <a:endParaRPr b="1" i="1" sz="1200" u="none" cap="none" strike="noStrike"/>
                    </a:p>
                  </a:txBody>
                  <a:tcPr marT="17850" marB="17850" marR="17850" marL="17850" anchor="ctr">
                    <a:lnL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9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9" name="Google Shape;289;g3a884af4b18_3_542"/>
          <p:cNvGraphicFramePr/>
          <p:nvPr/>
        </p:nvGraphicFramePr>
        <p:xfrm>
          <a:off x="789734" y="81922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1378150"/>
                <a:gridCol w="6902250"/>
              </a:tblGrid>
              <a:tr h="6479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Wed., June 3, 2026</a:t>
                      </a:r>
                      <a:endParaRPr sz="11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Venue: </a:t>
                      </a:r>
                      <a:r>
                        <a:rPr lang="en-US" sz="11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3"/>
                        </a:rPr>
                        <a:t>Faculty of Economics - Piazzale Martelli,8 - Ancona</a:t>
                      </a:r>
                      <a:endParaRPr sz="11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1"/>
                            </a:ext>
                          </a:extLst>
                        </a:rPr>
                        <a:t>Room: Room A - Ground floor</a:t>
                      </a:r>
                      <a:endParaRPr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15589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14:30 -</a:t>
                      </a:r>
                      <a:r>
                        <a:rPr lang="en-US" sz="1100"/>
                        <a:t> </a:t>
                      </a: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15:15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Welcome &amp; Opening</a:t>
                      </a:r>
                      <a:endParaRPr b="1" sz="1100" u="none" cap="none" strike="noStrike"/>
                    </a:p>
                    <a:p>
                      <a:pPr indent="0" lvl="0" marL="0" marR="0" rtl="0" algn="l">
                        <a:lnSpc>
                          <a:spcPct val="10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Dean of  “G. Fuà” Faculty of Economics - Antonio Di Stasi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Director of Department of Management - Perna Andrea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Municipal Councillor of Ancona</a:t>
                      </a: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- </a:t>
                      </a: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Marco Battino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President of Italian Marketing Society SIM - Daniele Dalli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Pia Hautamäki</a:t>
                      </a: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- President  GSSI</a:t>
                      </a:r>
                      <a:endParaRPr sz="10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Margarethe Überwimmer - Past President, Vice Chair GSSI</a:t>
                      </a:r>
                      <a:endParaRPr sz="10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St</a:t>
                      </a: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efan Wengler </a:t>
                      </a: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- President Elect GSSI</a:t>
                      </a:r>
                      <a:endParaRPr sz="10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Conference Co-Chairs</a:t>
                      </a:r>
                      <a:endParaRPr sz="10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Moderated by Silvio Cardinali</a:t>
                      </a:r>
                      <a:endParaRPr sz="10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887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15:15</a:t>
                      </a:r>
                      <a:r>
                        <a:rPr lang="en-US" sz="1100"/>
                        <a:t> - </a:t>
                      </a: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16:00</a:t>
                      </a:r>
                      <a:endParaRPr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DEI Round Table Discussions: Research in Action</a:t>
                      </a:r>
                      <a:endParaRPr b="1" sz="1100"/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100"/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with</a:t>
                      </a: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Maria Rouziou (Texas A&amp;M University, USA), Dayle Childs (Bournemouth University, UK), </a:t>
                      </a:r>
                      <a:r>
                        <a:rPr lang="en-US" sz="1000" cap="none" strike="noStrike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Margarethe Ueberwimmer (University of Applied Sciences Upper Austria, AT),</a:t>
                      </a: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Sara Hathout (ESCA Ecole de Management - MA).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 Karina Burgdorff Jensen - Delegate for CoVE Sales - UCN</a:t>
                      </a:r>
                      <a:endParaRPr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83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16:00</a:t>
                      </a: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- </a:t>
                      </a: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16:30</a:t>
                      </a:r>
                      <a:endParaRPr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Coffee Break</a:t>
                      </a:r>
                      <a:endParaRPr b="1" sz="11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290" name="Google Shape;290;g3a884af4b18_3_542"/>
          <p:cNvGrpSpPr/>
          <p:nvPr/>
        </p:nvGrpSpPr>
        <p:grpSpPr>
          <a:xfrm rot="-5400000">
            <a:off x="-3124155" y="3086133"/>
            <a:ext cx="6934122" cy="685813"/>
            <a:chOff x="0" y="0"/>
            <a:chExt cx="3714045" cy="270933"/>
          </a:xfrm>
        </p:grpSpPr>
        <p:sp>
          <p:nvSpPr>
            <p:cNvPr id="291" name="Google Shape;291;g3a884af4b18_3_542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2" name="Google Shape;292;g3a884af4b18_3_542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3" name="Google Shape;293;g3a884af4b18_3_542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294" name="Google Shape;294;g3a884af4b18_3_542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295" name="Google Shape;295;g3a884af4b18_3_542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4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6" name="Google Shape;296;g3a884af4b18_3_542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Wed., June 3, 2026</a:t>
              </a:r>
              <a:endParaRPr sz="1300"/>
            </a:p>
          </p:txBody>
        </p:sp>
      </p:grpSp>
      <p:grpSp>
        <p:nvGrpSpPr>
          <p:cNvPr id="297" name="Google Shape;297;g3a884af4b18_3_542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298" name="Google Shape;298;g3a884af4b18_3_542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9" name="Google Shape;299;g3a884af4b18_3_542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0" name="Google Shape;300;g3a884af4b18_3_542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7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1" name="Google Shape;301;g3a884af4b18_3_542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8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0" name="Google Shape;310;g3a884af4b18_3_562"/>
          <p:cNvGraphicFramePr/>
          <p:nvPr/>
        </p:nvGraphicFramePr>
        <p:xfrm>
          <a:off x="779970" y="4028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659275"/>
                <a:gridCol w="1948425"/>
                <a:gridCol w="1824025"/>
                <a:gridCol w="1886225"/>
                <a:gridCol w="1886225"/>
              </a:tblGrid>
              <a:tr h="248075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16:30-</a:t>
                      </a:r>
                      <a:endParaRPr sz="1000" u="none" cap="none" strike="noStrike"/>
                    </a:p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18:00</a:t>
                      </a:r>
                      <a:endParaRPr sz="1300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2"/>
                            </a:ext>
                          </a:extLst>
                        </a:rPr>
                        <a:t>Parallel Sessions</a:t>
                      </a:r>
                      <a:endParaRPr sz="11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  <a:tc hMerge="1"/>
              </a:tr>
              <a:tr h="562470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T 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32 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(Ground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87272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A.  Advancing Sales Education, Training, and Talent Development</a:t>
                      </a:r>
                      <a:endParaRPr b="1"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Erik Mehl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6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1. Onboarding Processes of New Hires in Marketing &amp; Sales: the Perspective of Young Graduates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Roberta Bocconcelli, Elisa Carloni, Alessandro Pagano, Lucia Russo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2. The Coaching Paradox: Why AI Can Adopt Buyer Perspectives That Human Coaches Cannot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Howard Dover, Michael Rodriguez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3. Developing DEI Sensitivity Capabilities in B2B Sales Negotiation Training: Metrics and Open Nudging Approaches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Stephanie Jordan, Maike Netscher, Minna Heikinheimo, Maximillian Friess, Simone Heckelsmuller, Katariina Ylönen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4. Go fast, go alone; go far, go together: How Practice, Education, and Research jointly contribute to the Future of Sales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Arend-jan Diephuis, Mogens Bjerre, Timo Holopainen, Jaap Feijen, Peter A. Jensen, Jens K. Rasmussen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2700" lvl="2" marL="1905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5. Beyond Performance: Judge-Related Bias in the Evaluation of Student Sales Competitions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Erik Mehl, Alexander Bauer, Severin Maurer, Johannes Reiterer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 33 </a:t>
                      </a:r>
                      <a:r>
                        <a:rPr lang="en-US" sz="8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(Ground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87181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B. AI, Value Creation, and Evolving Sales Roles </a:t>
                      </a:r>
                      <a:endParaRPr b="1"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Tetyana Jørgensen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6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6. The Salesperson as Algorithm Interpreter: A Triadic Model of Human–AI Value Co-Creation in Emerging Markets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Sara Hathout, Chaime Hathout, El Badia Kenza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7. When the Win doesn't feel like mine: AI, value erosion, and identity in marketing and sales work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Wim Biemans, Avinash Malshe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8. AI-Assisted Augmentation in Sales: Effects on Relational Quality, Buyer Trust, and Sales Team Models and Skills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Alexander Sventeckis, Jamye Foster, Christopher Wilkey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9. The Evolving Role of the Industrial Salesperson in AI-enabled Technological Sales Environments - Credibility Transfer and the Shift From Persuader to Expert Advisor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Tetyana Jørgensen, Michael Fast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 36 </a:t>
                      </a:r>
                      <a:r>
                        <a:rPr lang="en-US" sz="8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(Ground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87181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C. Sales Management and Leadership</a:t>
                      </a:r>
                      <a:endParaRPr b="1"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Karen Peesker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6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10. Testing the Four Cs of Sales Leadership: The Role of Manager-Salesperson Perceptual Congruence in AI-Enabled Selling 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Karen Peesker, Ali Anwar, Greg Rich, Lynette Ryals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11. Stuck in the Middle: An exploratory analysis of frontline managers’ well-being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Dayle Childs, Colleen E. McClure, Bruno Lussier, Nawar Chaker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12.  Understanding the Effects of Mentoring on Protégé Outcomes: The Role of Trust &amp; Sales Learning Goal Orientation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Stephanie M.L. Kunst, Emma Zhao, Stephanie Mangus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13. From Data to Decision: Cultivating Data Agility for Sales Performance and Leadership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Anna Fiorentino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 37 </a:t>
                      </a:r>
                      <a:r>
                        <a:rPr lang="en-US" sz="8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(Ground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87181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D. Salesperson Well-Being &amp; Psychological States </a:t>
                      </a:r>
                      <a:endParaRPr b="1"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Alessandro Romoli</a:t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6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14. Understanding Sense of Purpose in B2B Sales and Selling: A Multi-Perspective Exploration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Tim Kalwey, Drew Franklin, Joona Keränen, Martin Krämer, Anna Salonen, Herbert Sima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15. Sweating the Stress Away: How Exercise Buffers Effects of Anxiety for Salespeople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Matthew Philp, Bruno Lussier, Josh Learn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16. Bringing Life to Work: How Subjective Happiness Spills Over into B2B Sales Outcomes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Alessandro Romoli, Simone Severini, Silvio Cardinali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17. Managing the Emotional Toll of Selling: Integrating Emotional Labor into JD-R and Challenge–Hindrance Stressor Frameworks in B2B Sales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54000" marR="0" rtl="0" algn="l">
                        <a:lnSpc>
                          <a:spcPct val="120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Scott Ambrose, Brian Rutherford, Armen Tashchian,  Dave Shepherd</a:t>
                      </a:r>
                      <a:endParaRPr sz="6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311" name="Google Shape;311;g3a884af4b18_3_562"/>
          <p:cNvGrpSpPr/>
          <p:nvPr/>
        </p:nvGrpSpPr>
        <p:grpSpPr>
          <a:xfrm rot="-5400000">
            <a:off x="-3143282" y="3092405"/>
            <a:ext cx="6972377" cy="685813"/>
            <a:chOff x="0" y="0"/>
            <a:chExt cx="3714045" cy="270933"/>
          </a:xfrm>
        </p:grpSpPr>
        <p:sp>
          <p:nvSpPr>
            <p:cNvPr id="312" name="Google Shape;312;g3a884af4b18_3_562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3" name="Google Shape;313;g3a884af4b18_3_562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4" name="Google Shape;314;g3a884af4b18_3_562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315" name="Google Shape;315;g3a884af4b18_3_562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316" name="Google Shape;316;g3a884af4b18_3_562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3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7" name="Google Shape;317;g3a884af4b18_3_562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Wed., June 3, 2026</a:t>
              </a:r>
              <a:endParaRPr sz="1300"/>
            </a:p>
          </p:txBody>
        </p:sp>
      </p:grpSp>
      <p:grpSp>
        <p:nvGrpSpPr>
          <p:cNvPr id="318" name="Google Shape;318;g3a884af4b18_3_562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319" name="Google Shape;319;g3a884af4b18_3_562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0" name="Google Shape;320;g3a884af4b18_3_562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1" name="Google Shape;321;g3a884af4b18_3_562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" name="Google Shape;322;g3a884af4b18_3_562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7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1" name="Google Shape;331;g3a884af4b18_3_582"/>
          <p:cNvGraphicFramePr/>
          <p:nvPr/>
        </p:nvGraphicFramePr>
        <p:xfrm>
          <a:off x="798924" y="197966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1158575"/>
                <a:gridCol w="7109125"/>
              </a:tblGrid>
              <a:tr h="5318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18:30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Transfer to </a:t>
                      </a:r>
                      <a:r>
                        <a:rPr lang="en-US" sz="11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3"/>
                        </a:rPr>
                        <a:t>Moroder Winery</a:t>
                      </a:r>
                      <a:endParaRPr sz="1200" u="none" cap="none" strike="noStrike"/>
                    </a:p>
                    <a:p>
                      <a:pPr indent="0" lvl="0" marL="0" marR="0" rtl="0" algn="l">
                        <a:lnSpc>
                          <a:spcPct val="10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</a:t>
                      </a: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3"/>
                            </a:ext>
                          </a:extLst>
                        </a:rPr>
                        <a:t>ick-up poin</a:t>
                      </a: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4"/>
                            </a:ext>
                          </a:extLst>
                        </a:rPr>
                        <a:t>t: </a:t>
                      </a:r>
                      <a:r>
                        <a:rPr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4"/>
                        </a:rPr>
                        <a:t>Piazza Camillo Benso di Cavour - Ancona </a:t>
                      </a: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-  500mt from the University Venue</a:t>
                      </a:r>
                      <a:endParaRPr sz="1500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10031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19:00 - 22:</a:t>
                      </a: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15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Dinner and Guided Tour at Moroder Winery</a:t>
                      </a:r>
                      <a:endParaRPr b="1" i="1" sz="1200" u="none" cap="none" strike="noStrike"/>
                    </a:p>
                    <a:p>
                      <a:pPr indent="0" lvl="0" marL="0" marR="0" rtl="0" algn="l">
                        <a:lnSpc>
                          <a:spcPct val="10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Greeting speech by USCA</a:t>
                      </a:r>
                      <a:endParaRPr sz="1500"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Mark Leach</a:t>
                      </a:r>
                      <a:endParaRPr sz="1500"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Karen Peesker</a:t>
                      </a:r>
                      <a:endParaRPr sz="1500"/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Robert Peterson</a:t>
                      </a:r>
                      <a:endParaRPr b="1" sz="1500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815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22:30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Return transfer from Moroder Winery</a:t>
                      </a:r>
                      <a:endParaRPr b="1" sz="110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Drop-off points:</a:t>
                      </a:r>
                      <a:r>
                        <a:rPr b="1" lang="en-US" sz="10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22:40_</a:t>
                      </a:r>
                      <a:r>
                        <a:rPr lang="en-US" sz="10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5"/>
                        </a:rPr>
                        <a:t>Portonovo - SP1 Roundabout Parking Bus Stop</a:t>
                      </a: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22: 50_</a:t>
                      </a:r>
                      <a:r>
                        <a:rPr lang="en-US" sz="10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6"/>
                        </a:rPr>
                        <a:t>Info Point Portonovo</a:t>
                      </a: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23:15_</a:t>
                      </a:r>
                      <a:r>
                        <a:rPr lang="en-US" sz="10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7"/>
                        </a:rPr>
                        <a:t>Piazza Camillo Benso di Cavour - Ancona</a:t>
                      </a:r>
                      <a:r>
                        <a:rPr lang="en-US" sz="10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</a:t>
                      </a: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23:20_</a:t>
                      </a:r>
                      <a:r>
                        <a:rPr lang="en-US" sz="10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8"/>
                        </a:rPr>
                        <a:t>Piazza Kennedy</a:t>
                      </a:r>
                      <a:endParaRPr b="1" sz="100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332" name="Google Shape;332;g3a884af4b18_3_582"/>
          <p:cNvGrpSpPr/>
          <p:nvPr/>
        </p:nvGrpSpPr>
        <p:grpSpPr>
          <a:xfrm rot="-5400000">
            <a:off x="-3111527" y="3086061"/>
            <a:ext cx="6908867" cy="685813"/>
            <a:chOff x="0" y="0"/>
            <a:chExt cx="3714045" cy="270933"/>
          </a:xfrm>
        </p:grpSpPr>
        <p:sp>
          <p:nvSpPr>
            <p:cNvPr id="333" name="Google Shape;333;g3a884af4b18_3_582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4" name="Google Shape;334;g3a884af4b18_3_582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5" name="Google Shape;335;g3a884af4b18_3_582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336" name="Google Shape;336;g3a884af4b18_3_582"/>
          <p:cNvGrpSpPr/>
          <p:nvPr/>
        </p:nvGrpSpPr>
        <p:grpSpPr>
          <a:xfrm rot="-5400000">
            <a:off x="-1161075" y="4867452"/>
            <a:ext cx="2990192" cy="484563"/>
            <a:chOff x="0" y="0"/>
            <a:chExt cx="4252869" cy="689181"/>
          </a:xfrm>
        </p:grpSpPr>
        <p:sp>
          <p:nvSpPr>
            <p:cNvPr id="337" name="Google Shape;337;g3a884af4b18_3_582"/>
            <p:cNvSpPr/>
            <p:nvPr/>
          </p:nvSpPr>
          <p:spPr>
            <a:xfrm>
              <a:off x="0" y="0"/>
              <a:ext cx="4252869" cy="689181"/>
            </a:xfrm>
            <a:custGeom>
              <a:rect b="b" l="l" r="r" t="t"/>
              <a:pathLst>
                <a:path extrusionOk="0" h="689181" w="4252869">
                  <a:moveTo>
                    <a:pt x="0" y="0"/>
                  </a:moveTo>
                  <a:lnTo>
                    <a:pt x="4252869" y="0"/>
                  </a:lnTo>
                  <a:lnTo>
                    <a:pt x="4252869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9">
                <a:alphaModFix amt="0"/>
              </a:blip>
              <a:stretch>
                <a:fillRect b="-165169" l="0" r="-78939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8" name="Google Shape;338;g3a884af4b18_3_582"/>
            <p:cNvSpPr txBox="1"/>
            <p:nvPr/>
          </p:nvSpPr>
          <p:spPr>
            <a:xfrm>
              <a:off x="0" y="38100"/>
              <a:ext cx="42528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Wed., June 3, 2026</a:t>
              </a:r>
              <a:endParaRPr sz="1300"/>
            </a:p>
          </p:txBody>
        </p:sp>
      </p:grpSp>
      <p:grpSp>
        <p:nvGrpSpPr>
          <p:cNvPr id="339" name="Google Shape;339;g3a884af4b18_3_582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340" name="Google Shape;340;g3a884af4b18_3_582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0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1" name="Google Shape;341;g3a884af4b18_3_582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1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2" name="Google Shape;342;g3a884af4b18_3_582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2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" name="Google Shape;343;g3a884af4b18_3_582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3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2" name="Google Shape;352;g3a884af4b18_3_602"/>
          <p:cNvGraphicFramePr/>
          <p:nvPr/>
        </p:nvGraphicFramePr>
        <p:xfrm>
          <a:off x="811473" y="48775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1264400"/>
                <a:gridCol w="2210450"/>
                <a:gridCol w="2410775"/>
                <a:gridCol w="2305850"/>
              </a:tblGrid>
              <a:tr h="348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7:50</a:t>
                      </a:r>
                      <a:endParaRPr sz="10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Transfer to </a:t>
                      </a:r>
                      <a:r>
                        <a:rPr lang="en-US" sz="10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3"/>
                        </a:rPr>
                        <a:t>SeeBay Hotel</a:t>
                      </a:r>
                      <a:endParaRPr sz="10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Pick-up points: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r>
                        <a:rPr lang="en-US" sz="10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4"/>
                        </a:rPr>
                        <a:t>Piazza Camillo Benso di Cavour - Ancona</a:t>
                      </a:r>
                      <a:r>
                        <a:rPr lang="en-US" sz="9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(7:50);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_</a:t>
                      </a:r>
                      <a:r>
                        <a:rPr lang="en-US" sz="9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5"/>
                        </a:rPr>
                        <a:t>Piazza Kennedy</a:t>
                      </a:r>
                      <a:r>
                        <a:rPr lang="en-US" sz="9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(8:00)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</a:t>
                      </a:r>
                      <a:r>
                        <a:rPr lang="en-US" sz="9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6"/>
                        </a:rPr>
                        <a:t>Portonovo - SP1 Roundabout Parking Bus Stop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(</a:t>
                      </a:r>
                      <a:r>
                        <a:rPr lang="en-US" sz="9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8:30)</a:t>
                      </a:r>
                      <a:endParaRPr b="1" sz="10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</a:tr>
              <a:tr h="348975">
                <a:tc rowSpan="3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9:00 - 10:30</a:t>
                      </a:r>
                      <a:endParaRPr sz="11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Parallel Sessions</a:t>
                      </a:r>
                      <a:endParaRPr b="1" sz="11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</a:tr>
              <a:tr h="348975">
                <a:tc v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5"/>
                            </a:ext>
                          </a:extLst>
                        </a:rPr>
                        <a:t>Venue: </a:t>
                      </a:r>
                      <a:r>
                        <a:rPr lang="en-US" sz="10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7"/>
                          <a:extLst>
                            <a:ext uri="http://customooxmlschemas.google.com/">
                              <go:slidesCustomData xmlns:go="http://customooxmlschemas.google.com/" textRoundtripDataId="6"/>
                            </a:ext>
                          </a:extLst>
                        </a:rPr>
                        <a:t>See</a:t>
                      </a:r>
                      <a:r>
                        <a:rPr lang="en-US" sz="10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8"/>
                          <a:extLst>
                            <a:ext uri="http://customooxmlschemas.google.com/">
                              <go:slidesCustomData xmlns:go="http://customooxmlschemas.google.com/" textRoundtripDataId="7"/>
                            </a:ext>
                          </a:extLst>
                        </a:rPr>
                        <a:t>B</a:t>
                      </a:r>
                      <a:r>
                        <a:rPr lang="en-US" sz="10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9"/>
                          <a:extLst>
                            <a:ext uri="http://customooxmlschemas.google.com/">
                              <go:slidesCustomData xmlns:go="http://customooxmlschemas.google.com/" textRoundtripDataId="8"/>
                            </a:ext>
                          </a:extLst>
                        </a:rPr>
                        <a:t>ay Hotel - Via Poggio 160, Portonovo, Ancona</a:t>
                      </a:r>
                      <a:endParaRPr sz="10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</a:tr>
              <a:tr h="3530275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Sala Auditorium 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0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E. AI in Sales Education </a:t>
                      </a:r>
                      <a:endParaRPr b="1"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Stefanie Boyer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18. </a:t>
                      </a:r>
                      <a:r>
                        <a:rPr lang="en-US" sz="7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GSSI Selling with Gen AI Panel Discussion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700"/>
                        <a:buFont typeface="Libre Baskerville"/>
                        <a:buChar char="⚬"/>
                      </a:pPr>
                      <a:r>
                        <a:rPr lang="en-US" sz="7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Michael Rodriguez, Jaren Krchnavi (Siemens), Niamh Murray Lallane (Mirakl)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Moderator: Stefanie Boyer 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19. Preparing the Future Sales Force: Learning and Development Paths in GenAI-Supported Role-Play Training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Hannes Hattelmaier, Julia Heigl, Victoria Bertels, Thomas Lemberger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20. Agentic AI as Co-Leader: A Multilevel Conceptual Model for Attracting, Retaining, and Re-Imagining Sales Talent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Michael Rodriguez, Stefanie Boyer, Ricky Fergurson, Kevin Trainor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8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Sala Chiesetta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0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F. Key Account Management</a:t>
                      </a:r>
                      <a:endParaRPr b="1"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(Sponsored by AKAM) </a:t>
                      </a:r>
                      <a:endParaRPr b="1"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Stefan Wengler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21. Hidden Decision Makers in Complex B2B Markets: A Dual-Level Framework for Sales Enablement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Leonardo Forzoni, Alex Dell’Era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22. Customer Education in Value-Based Selling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Deva Rangarajan, Dorian Florea, Tobias Schaefers, Ashwin Baliga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23. Information phishing in B2B markets: How customers exploit supplier knowledge without buying intent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Jarkko Niemi, Joona Keränen, Mark Micallef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24. What Do Buyers Want? Customer-Salesperson Knowledge Gap (CSKG)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Jay Mulki, Divakar Kamath, Jobst Görne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Sala Ristorante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0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G. Holistic and Adaptive Approaches to Selling</a:t>
                      </a:r>
                      <a:endParaRPr b="1"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Chiara Cantù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25. Selling Orientation Across the Customer Lifecycle: When Does Consultative vs. Relational Selling Drive Satisfaction in High-Turnover D2D Contexts?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2075" lvl="2" marL="314325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700"/>
                        <a:buFont typeface="Libre Baskerville"/>
                        <a:buChar char="⚬"/>
                      </a:pPr>
                      <a:r>
                        <a:rPr lang="en-US" sz="7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David D'Acunto, Valentina Mazzoli, Ivan Russo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26. Beyond Channel Selection: Unpacking Salespeople’s Orchestration of B2B Customer Journeys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700"/>
                        <a:buFont typeface="Libre Baskerville"/>
                        <a:buChar char="⚬"/>
                      </a:pPr>
                      <a:r>
                        <a:rPr lang="en-US" sz="7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Chiara Ancillai, Sara Bartoloni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27. From Reactive to Proactive Adaptation: Conceptualizing Adaptability in the Era of Holistic Selling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700"/>
                        <a:buFont typeface="Libre Baskerville"/>
                        <a:buChar char="⚬"/>
                      </a:pPr>
                      <a:r>
                        <a:rPr lang="en-US" sz="7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Bimesh Shrestha, Titta Matikainen, Jarkko Niemi, Anssi Tarkiainen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28. The reconfiguration of the sales funnel: a holistic relational perspective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952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700"/>
                        <a:buFont typeface="Libre Baskerville"/>
                        <a:buChar char="⚬"/>
                      </a:pPr>
                      <a:r>
                        <a:rPr lang="en-US" sz="7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Chiara Cantù, Patrizia Musso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797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10:30 - 11:00</a:t>
                      </a:r>
                      <a:endParaRPr sz="11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9981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Coffee Break</a:t>
                      </a:r>
                      <a:endParaRPr b="1"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</a:tr>
            </a:tbl>
          </a:graphicData>
        </a:graphic>
      </p:graphicFrame>
      <p:grpSp>
        <p:nvGrpSpPr>
          <p:cNvPr id="353" name="Google Shape;353;g3a884af4b18_3_602"/>
          <p:cNvGrpSpPr/>
          <p:nvPr/>
        </p:nvGrpSpPr>
        <p:grpSpPr>
          <a:xfrm rot="-5400000">
            <a:off x="-3117841" y="3079747"/>
            <a:ext cx="6921494" cy="685813"/>
            <a:chOff x="0" y="0"/>
            <a:chExt cx="3714045" cy="270933"/>
          </a:xfrm>
        </p:grpSpPr>
        <p:sp>
          <p:nvSpPr>
            <p:cNvPr id="354" name="Google Shape;354;g3a884af4b18_3_602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5" name="Google Shape;355;g3a884af4b18_3_602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6" name="Google Shape;356;g3a884af4b18_3_602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357" name="Google Shape;357;g3a884af4b18_3_602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358" name="Google Shape;358;g3a884af4b18_3_602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10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9" name="Google Shape;359;g3a884af4b18_3_602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Thur., June 4, 2026</a:t>
              </a:r>
              <a:endParaRPr sz="1300"/>
            </a:p>
          </p:txBody>
        </p:sp>
      </p:grpSp>
      <p:grpSp>
        <p:nvGrpSpPr>
          <p:cNvPr id="360" name="Google Shape;360;g3a884af4b18_3_602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361" name="Google Shape;361;g3a884af4b18_3_602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1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2" name="Google Shape;362;g3a884af4b18_3_602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2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3" name="Google Shape;363;g3a884af4b18_3_602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3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4" name="Google Shape;364;g3a884af4b18_3_602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4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3" name="Google Shape;373;g3a884af4b18_3_622"/>
          <p:cNvGraphicFramePr/>
          <p:nvPr/>
        </p:nvGraphicFramePr>
        <p:xfrm>
          <a:off x="770932" y="7216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981475"/>
                <a:gridCol w="2398075"/>
                <a:gridCol w="2385350"/>
                <a:gridCol w="2359925"/>
              </a:tblGrid>
              <a:tr h="447925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11:00 - 12:30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2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Parallel Sessions</a:t>
                      </a:r>
                      <a:endParaRPr sz="13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</a:tr>
              <a:tr h="35690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Sala Auditorium</a:t>
                      </a:r>
                      <a:endParaRPr sz="10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0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H. JPSSM Special Issue 1</a:t>
                      </a:r>
                      <a:endParaRPr sz="10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Piotr Kwiatek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29. A Global Perspective on Governing the Sales Talent Lifecycle in Commercial Organizations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Paolo Guenzi, Colleen E. McClure, Silvio Cardinali, Laura Colm, Ed Nowlin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30. Asymmetric Work–Family Conflict under Hybrid and GenAI-Enabled Selling among Japanese Salespeople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Piotr Kwiatek, Hideaki Kitanaka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31. The role of value-based selling in making sustainability-oriented service innovation sustainable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Paolo Guenzi, Edward Njissen, Laura Colm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Sala Chiesetta</a:t>
                      </a:r>
                      <a:endParaRPr sz="10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0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I. JPSSM Special Issue 2</a:t>
                      </a:r>
                      <a:endParaRPr sz="10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Emily Tanner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32. When Inclusion Travels Faster Than Protection: How Visibility, Voice, and Technology Create Uneven Vulnerability in Global Sales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Emily Tanner, Elizabeth Brauer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33. Paradoxes in International Sales – Practitioner Verification and Empirical Consolidation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Margarethe Überwimmer, Jorge Gomes, Stefan Wengler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34. Universal application of a B2B selling competency model: Evidence from Europe and North America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Thomas Berger, Timo Holopainen, Pentti Korpela, Michel Klein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35. Selling in Sacred Spaces: Adaptive Selling in Temporary Pilgrimage Mega Markets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Avinash Malshe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Sala Ristorante</a:t>
                      </a:r>
                      <a:endParaRPr sz="10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0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J. JPSSM Special Issue 3</a:t>
                      </a: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Minna Heikinheimo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36. The AI Enabler: Leveling the playing field for non-native English speakers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Michael Kaplan, Carolyn Massiah, William Steiger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37. AI Sales Agents as Relational Mediators in Buyer–Seller Relationships: Reinterpreting Value Cocreation in International Selling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Minna Heikinheimo, Sara Fraccastoro, Saara Julkenen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38. Algos or Humans: Cultural Sensemaking of AI in Sales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795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Libre Baskerville"/>
                        <a:buChar char="⚬"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Duleep Delpechitre, David Baker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101600" lvl="2" marL="31750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808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12:30 - 14:00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Lunch Break</a:t>
                      </a:r>
                      <a:endParaRPr b="1" sz="11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</a:tr>
            </a:tbl>
          </a:graphicData>
        </a:graphic>
      </p:graphicFrame>
      <p:grpSp>
        <p:nvGrpSpPr>
          <p:cNvPr id="374" name="Google Shape;374;g3a884af4b18_3_622"/>
          <p:cNvGrpSpPr/>
          <p:nvPr/>
        </p:nvGrpSpPr>
        <p:grpSpPr>
          <a:xfrm rot="-5400000">
            <a:off x="-3105027" y="3105261"/>
            <a:ext cx="6895867" cy="685813"/>
            <a:chOff x="0" y="0"/>
            <a:chExt cx="3714045" cy="270933"/>
          </a:xfrm>
        </p:grpSpPr>
        <p:sp>
          <p:nvSpPr>
            <p:cNvPr id="375" name="Google Shape;375;g3a884af4b18_3_622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6" name="Google Shape;376;g3a884af4b18_3_622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7" name="Google Shape;377;g3a884af4b18_3_622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378" name="Google Shape;378;g3a884af4b18_3_622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379" name="Google Shape;379;g3a884af4b18_3_622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3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0" name="Google Shape;380;g3a884af4b18_3_622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Thur., June 4, 2026</a:t>
              </a:r>
              <a:endParaRPr sz="1300"/>
            </a:p>
          </p:txBody>
        </p:sp>
      </p:grpSp>
      <p:grpSp>
        <p:nvGrpSpPr>
          <p:cNvPr id="381" name="Google Shape;381;g3a884af4b18_3_622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382" name="Google Shape;382;g3a884af4b18_3_622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3" name="Google Shape;383;g3a884af4b18_3_622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4" name="Google Shape;384;g3a884af4b18_3_622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5" name="Google Shape;385;g3a884af4b18_3_622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7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4" name="Google Shape;394;g3a884af4b18_3_642"/>
          <p:cNvGraphicFramePr/>
          <p:nvPr/>
        </p:nvGraphicFramePr>
        <p:xfrm>
          <a:off x="800257" y="21986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1213650"/>
                <a:gridCol w="7041350"/>
              </a:tblGrid>
              <a:tr h="561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7181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Sales Summit</a:t>
                      </a:r>
                      <a:endParaRPr sz="11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Venue: </a:t>
                      </a:r>
                      <a:r>
                        <a:rPr lang="en-US" sz="9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3"/>
                        </a:rPr>
                        <a:t>See</a:t>
                      </a:r>
                      <a:r>
                        <a:rPr lang="en-US" sz="9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4"/>
                        </a:rPr>
                        <a:t>B</a:t>
                      </a:r>
                      <a:r>
                        <a:rPr lang="en-US" sz="9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5"/>
                        </a:rPr>
                        <a:t>ay Hotel - Via Poggio 160, Portonovo, Ancona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Sala Auditorium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195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13:30 -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14: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00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Registration 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56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14: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00</a:t>
                      </a: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-15: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00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The Future of Sales: Attracting, Retaining, and Exploring Research Presentation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with Silvio Cardinali, Paolo Guenzi, Colleen E. McClure, Paola Caiozzo, Laura Colm, Edward Nowlin, Simone Severini, Alessandro Romoli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6890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15: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00 </a:t>
                      </a: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- 15: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30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Leading Sales Talent and Performance in the AI Era: An Industry Perspective for Sales Research and Sales Education 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with Kevin Peesker (Former President Worldwide SMB and Corporate at Microsoft)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- </a:t>
                      </a: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Moderated by Colleen E. McClure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44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5:30 </a:t>
                      </a: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- 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15:40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The Future of Sales: industry and tech perspective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with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Stefano Ioppolo (HeraComm)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- </a:t>
                      </a: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Moderated by Emanuele Frontoni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105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15:40 - 16:10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Coffee break</a:t>
                      </a:r>
                      <a:endParaRPr b="1" i="1"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170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16: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10 </a:t>
                      </a: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- 16: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30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The Experience of Sales Staff in Organizations: Data, Perceptions, and Challenges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with Beniamino Bedusa (Great Place to Work® Italia) and Gianluca Reitano (Great Place to Work® Italia)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5474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16: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30 </a:t>
                      </a: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- 17:30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Round Table Discussions: Battle for Sales Talent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with Andrea Salmaso (Forvalue Tinexta Group), Nicola Di Giusto (Vianova), Alessandro Montalti (OrderSende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</a:t>
                      </a: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), 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9"/>
                            </a:ext>
                          </a:extLst>
                        </a:rPr>
                        <a:t>Domenico Colonna (ING)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- </a:t>
                      </a: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Moderated by Pia Hautamaki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96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17:30</a:t>
                      </a: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- 18:15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Conclusion 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with Valerio Giunta (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founder di </a:t>
                      </a: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AAA</a:t>
                      </a:r>
                      <a:r>
                        <a:rPr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gents/Banking People) </a:t>
                      </a: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e Vito Sinopoli (Business People)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Moderated by Alessandro Pagano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217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19:30</a:t>
                      </a:r>
                      <a:endParaRPr sz="9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Gala Dinner at </a:t>
                      </a:r>
                      <a:r>
                        <a:rPr i="1" lang="en-US" sz="9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6"/>
                        </a:rPr>
                        <a:t>Fortino </a:t>
                      </a:r>
                      <a:r>
                        <a:rPr i="1" lang="en-US" sz="9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7"/>
                        </a:rPr>
                        <a:t>Napoleonico</a:t>
                      </a:r>
                      <a:r>
                        <a:rPr i="1" lang="en-US" sz="9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8"/>
                        </a:rPr>
                        <a:t> - Via Poggio 166, Portonovo, Ancona</a:t>
                      </a:r>
                      <a:endParaRPr sz="9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217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23:15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US" sz="9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Return transfer from Fortino Napoleonico</a:t>
                      </a:r>
                      <a:endParaRPr b="1" sz="90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8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Drop-off points: 23:30_</a:t>
                      </a:r>
                      <a:r>
                        <a:rPr lang="en-US" sz="8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9"/>
                        </a:rPr>
                        <a:t>Info Point Portonovo</a:t>
                      </a:r>
                      <a:r>
                        <a:rPr lang="en-US" sz="8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23:35_</a:t>
                      </a:r>
                      <a:r>
                        <a:rPr lang="en-US" sz="8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10"/>
                        </a:rPr>
                        <a:t>Portonovo - SP1 Roundabout Parking Bus Stop</a:t>
                      </a:r>
                      <a:r>
                        <a:rPr lang="en-US" sz="8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00:00_</a:t>
                      </a:r>
                      <a:r>
                        <a:rPr lang="en-US" sz="8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11"/>
                        </a:rPr>
                        <a:t>Piazza Camillo Benso di Cavour - Ancona</a:t>
                      </a:r>
                      <a:r>
                        <a:rPr lang="en-US" sz="8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00:10_</a:t>
                      </a:r>
                      <a:r>
                        <a:rPr lang="en-US" sz="8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12"/>
                        </a:rPr>
                        <a:t>Piazza Kennedy</a:t>
                      </a:r>
                      <a:endParaRPr sz="80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395" name="Google Shape;395;g3a884af4b18_3_642"/>
          <p:cNvGrpSpPr/>
          <p:nvPr/>
        </p:nvGrpSpPr>
        <p:grpSpPr>
          <a:xfrm rot="-5400000">
            <a:off x="-3117841" y="3092447"/>
            <a:ext cx="6921494" cy="685813"/>
            <a:chOff x="0" y="0"/>
            <a:chExt cx="3714045" cy="270933"/>
          </a:xfrm>
        </p:grpSpPr>
        <p:sp>
          <p:nvSpPr>
            <p:cNvPr id="396" name="Google Shape;396;g3a884af4b18_3_642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7" name="Google Shape;397;g3a884af4b18_3_642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8" name="Google Shape;398;g3a884af4b18_3_642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399" name="Google Shape;399;g3a884af4b18_3_642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400" name="Google Shape;400;g3a884af4b18_3_642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13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1" name="Google Shape;401;g3a884af4b18_3_642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2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Thur., June 4, 2026: Sales Summit</a:t>
              </a:r>
              <a:endParaRPr sz="1300"/>
            </a:p>
          </p:txBody>
        </p:sp>
      </p:grpSp>
      <p:grpSp>
        <p:nvGrpSpPr>
          <p:cNvPr id="402" name="Google Shape;402;g3a884af4b18_3_642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403" name="Google Shape;403;g3a884af4b18_3_642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4" name="Google Shape;404;g3a884af4b18_3_642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5" name="Google Shape;405;g3a884af4b18_3_642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6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6" name="Google Shape;406;g3a884af4b18_3_642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7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5" name="Google Shape;415;g3a884af4b18_3_662"/>
          <p:cNvGraphicFramePr/>
          <p:nvPr/>
        </p:nvGraphicFramePr>
        <p:xfrm>
          <a:off x="736808" y="10120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1091200"/>
                <a:gridCol w="1488175"/>
                <a:gridCol w="1879175"/>
                <a:gridCol w="1879175"/>
                <a:gridCol w="1879175"/>
              </a:tblGrid>
              <a:tr h="3582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US" sz="11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</a:t>
                      </a:r>
                      <a:r>
                        <a:rPr lang="en-US" sz="11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:30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10"/>
                            </a:ext>
                          </a:extLst>
                        </a:rPr>
                        <a:t>Venue: </a:t>
                      </a:r>
                      <a:r>
                        <a:rPr b="1" lang="en-US" sz="11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3"/>
                          <a:extLst>
                            <a:ext uri="http://customooxmlschemas.google.com/">
                              <go:slidesCustomData xmlns:go="http://customooxmlschemas.google.com/" textRoundtripDataId="11"/>
                            </a:ext>
                          </a:extLst>
                        </a:rPr>
                        <a:t>Faculty of Economics - Piazzale Martelli</a:t>
                      </a:r>
                      <a:r>
                        <a:rPr b="1"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4"/>
                          <a:extLst>
                            <a:ext uri="http://customooxmlschemas.google.com/">
                              <go:slidesCustomData xmlns:go="http://customooxmlschemas.google.com/" textRoundtripDataId="12"/>
                            </a:ext>
                          </a:extLst>
                        </a:rPr>
                        <a:t> </a:t>
                      </a:r>
                      <a:r>
                        <a:rPr b="1" lang="en-US" sz="1100" u="sng" cap="none" strike="noStrike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5"/>
                          <a:extLst>
                            <a:ext uri="http://customooxmlschemas.google.com/">
                              <go:slidesCustomData xmlns:go="http://customooxmlschemas.google.com/" textRoundtripDataId="13"/>
                            </a:ext>
                          </a:extLst>
                        </a:rPr>
                        <a:t>8 - Ancona</a:t>
                      </a:r>
                      <a:endParaRPr b="1" sz="11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Bus Pick-up points: </a:t>
                      </a:r>
                      <a:r>
                        <a:rPr lang="en-US" sz="1100">
                          <a:solidFill>
                            <a:srgbClr val="222222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7:30_</a:t>
                      </a:r>
                      <a:r>
                        <a:rPr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6"/>
                        </a:rPr>
                        <a:t>Info Point Portonovo</a:t>
                      </a:r>
                      <a:r>
                        <a:rPr lang="en-US" sz="1100">
                          <a:solidFill>
                            <a:srgbClr val="222222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7:35 _</a:t>
                      </a:r>
                      <a:r>
                        <a:rPr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7"/>
                        </a:rPr>
                        <a:t>Portonovo – SP1 Roundabout Parking Bus Stop</a:t>
                      </a:r>
                      <a:r>
                        <a:rPr lang="en-US" sz="11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</a:t>
                      </a:r>
                      <a:endParaRPr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  <a:tc hMerge="1"/>
              </a:tr>
              <a:tr h="1426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8:30 - 9:00 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Poster Session</a:t>
                      </a:r>
                      <a:endParaRPr b="1"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73. Contextual Configurations Of AI Use In B2B Sales: Functional Roles And Cross-Sector Insights </a:t>
                      </a:r>
                      <a:endParaRPr sz="1000"/>
                    </a:p>
                    <a:p>
                      <a:pPr indent="-114300" lvl="2" marL="31750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Char char="⚬"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Arto Kuuluvainen, Timo Holopainen </a:t>
                      </a:r>
                      <a:endParaRPr sz="1000"/>
                    </a:p>
                    <a:p>
                      <a:pPr indent="0" lvl="2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74. From Heroics to Systems: Sales Performance as a Leadership-Orchestrated Sales Performance</a:t>
                      </a:r>
                      <a:endParaRPr sz="1000"/>
                    </a:p>
                    <a:p>
                      <a:pPr indent="-114300" lvl="2" marL="31750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Char char="⚬"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Carl Thong</a:t>
                      </a:r>
                      <a:endParaRPr sz="1000"/>
                    </a:p>
                    <a:p>
                      <a:pPr indent="0" lvl="2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75.  How Compliance and Influencers Reshape Sales Processes in Complex B2B Markets</a:t>
                      </a:r>
                      <a:endParaRPr sz="1000"/>
                    </a:p>
                    <a:p>
                      <a:pPr indent="-114300" lvl="2" marL="31750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Char char="⚬"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Leonardo Forzoni, Alex Dell’Era</a:t>
                      </a:r>
                      <a:endParaRPr sz="1000"/>
                    </a:p>
                    <a:p>
                      <a:pPr indent="0" lvl="2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76. Data sources to assess sales performance outcomes</a:t>
                      </a:r>
                      <a:endParaRPr sz="1000"/>
                    </a:p>
                    <a:p>
                      <a:pPr indent="-114300" lvl="2" marL="31750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Char char="⚬"/>
                      </a:pPr>
                      <a:r>
                        <a:rPr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Per Ivar Seljeseth</a:t>
                      </a:r>
                      <a:endParaRPr sz="1000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  <a:tc hMerge="1"/>
              </a:tr>
              <a:tr h="483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9:00 - 9:45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14"/>
                            </a:ext>
                          </a:extLst>
                        </a:rPr>
                        <a:t>GSSI Member Meeting</a:t>
                      </a:r>
                      <a:endParaRPr b="1" sz="1200" u="none" cap="none" strike="noStrike">
                        <a:extLst>
                          <a:ext uri="http://customooxmlschemas.google.com/">
                            <go:slidesCustomData xmlns:go="http://customooxmlschemas.google.com/" textRoundtripDataId="15"/>
                          </a:ext>
                        </a:extLst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16"/>
                            </a:ext>
                          </a:extLst>
                        </a:rPr>
                        <a:t>Room: A</a:t>
                      </a:r>
                      <a:endParaRPr sz="1500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  <a:tc hMerge="1"/>
              </a:tr>
              <a:tr h="100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9:45 -</a:t>
                      </a: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10:30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Meet the Editors Session</a:t>
                      </a:r>
                      <a:endParaRPr b="1" sz="1200" u="none" cap="none" strike="noStrike"/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A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Selma Kadić-Maglajlić - Co-Editor, IMM</a:t>
                      </a:r>
                      <a:endParaRPr sz="1500"/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Ellen Pullins - Senior Editor,  JPSSM</a:t>
                      </a:r>
                      <a:endParaRPr sz="1500"/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Deva Rangarajan - Associate Editor, JBIM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Luca Petruzzellis - Editor in Chief, ITJM</a:t>
                      </a:r>
                      <a:endParaRPr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Vishag Badrinarayanan - Associate Editor, AMS Review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Willy Bolander - Area Editor, JAMS/JR</a:t>
                      </a:r>
                      <a:endParaRPr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just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Moderated by Colleen E. McClure</a:t>
                      </a:r>
                      <a:endParaRPr sz="1500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  <a:tc hMerge="1"/>
              </a:tr>
              <a:tr h="4812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10:30 - 11:00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Coffee Break</a:t>
                      </a:r>
                      <a:endParaRPr b="1"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  <a:tc hMerge="1"/>
              </a:tr>
            </a:tbl>
          </a:graphicData>
        </a:graphic>
      </p:graphicFrame>
      <p:grpSp>
        <p:nvGrpSpPr>
          <p:cNvPr id="416" name="Google Shape;416;g3a884af4b18_3_662"/>
          <p:cNvGrpSpPr/>
          <p:nvPr/>
        </p:nvGrpSpPr>
        <p:grpSpPr>
          <a:xfrm rot="-5400000">
            <a:off x="-3111527" y="3098761"/>
            <a:ext cx="6908867" cy="685813"/>
            <a:chOff x="0" y="0"/>
            <a:chExt cx="3714045" cy="270933"/>
          </a:xfrm>
        </p:grpSpPr>
        <p:sp>
          <p:nvSpPr>
            <p:cNvPr id="417" name="Google Shape;417;g3a884af4b18_3_662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8" name="Google Shape;418;g3a884af4b18_3_662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19" name="Google Shape;419;g3a884af4b18_3_662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420" name="Google Shape;420;g3a884af4b18_3_662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421" name="Google Shape;421;g3a884af4b18_3_662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8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2" name="Google Shape;422;g3a884af4b18_3_662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Fri., June 5, 2026</a:t>
              </a:r>
              <a:endParaRPr sz="1300"/>
            </a:p>
          </p:txBody>
        </p:sp>
      </p:grpSp>
      <p:grpSp>
        <p:nvGrpSpPr>
          <p:cNvPr id="423" name="Google Shape;423;g3a884af4b18_3_662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424" name="Google Shape;424;g3a884af4b18_3_662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9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5" name="Google Shape;425;g3a884af4b18_3_662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0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6" name="Google Shape;426;g3a884af4b18_3_662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1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7" name="Google Shape;427;g3a884af4b18_3_662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2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6" name="Google Shape;436;g3a884af4b18_3_682"/>
          <p:cNvGraphicFramePr/>
          <p:nvPr/>
        </p:nvGraphicFramePr>
        <p:xfrm>
          <a:off x="781355" y="15924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1010525"/>
                <a:gridCol w="1818000"/>
                <a:gridCol w="1905850"/>
                <a:gridCol w="1759425"/>
                <a:gridCol w="1735775"/>
              </a:tblGrid>
              <a:tr h="349025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11:00 - 12:30</a:t>
                      </a:r>
                      <a:endParaRPr sz="10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17"/>
                            </a:ext>
                          </a:extLst>
                        </a:rPr>
                        <a:t>Parallel Sessions</a:t>
                      </a:r>
                      <a:endParaRPr sz="11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  <a:tc hMerge="1"/>
              </a:tr>
              <a:tr h="5065325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T 32 (G</a:t>
                      </a:r>
                      <a:r>
                        <a:rPr b="1"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9263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K. Time, Stress, and Productivity in B2B Selling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Michel Klein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39. Conceptualizing sales force efficiency through effort per turnover unit: A framework for resource allocation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Lauri Kurki, Jarkko Niemi, Stephanie Jordan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40. The Temporal Dynamics of Flow in Sales: A Moderated Mediation Model of Time of Day, Day of Week, and Adaptive Selling (Virtual)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Teidorlang Lyngdoh, Ankit Anand, Sridhar Guda, Atul Parvatiyar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41. Job Demands, Mental Workload, Turnover Intentions, and Sick Leave in B2B Sales: When ADHD and Organizational Support Change the Health-Impairment Pathway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Michel Klein, Laurianne Schmitt, Bruno Lussier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42. Daylight Saving, Sleep Loss, and Impact on B2B Buyer–Seller Interactions &amp; Salesperson Productivity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Murali Mantrala, James C. Reeder III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T 3</a:t>
                      </a:r>
                      <a:r>
                        <a:rPr b="1"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3 (Ground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9263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L. Managing Information, Credibility, and Performance in B2B Sales Organizations 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Nils M. Høgevold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43. Managing the Use of Enterprise Social Media Platforms in B2B Organizations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Pia Hautamäki, Maria Rouziou, Deva Rangarajan, Nawar Chaker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44. Qualifying B2B Sales Leads with Digital Data Traces: How Can Organizational Information Search Provide Signals for Purchase Interest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Julia Gyorffy-Schäfer, Poul Houman Andersen, Holger Roschk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45. Evaluating salespeople's credibility: marketers' perspectives within the sales-marketing interface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Katariina Ylönen, L. Paavola, J. Näsi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46. Rethinking Sales Performance Indicators in B2B Services: A Nomological Framework Perspective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Nils M. Høgevold, Göran Svensson, Rocio Rodriguez, Carmen Otero-Neira, Jyh-Liang Guan, Ke-Lin Chen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</a:t>
                      </a:r>
                      <a:r>
                        <a:rPr b="1" lang="en-US" sz="8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 36 (Ground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9263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M. AI Transformation, Identity, and Adoption 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</a:t>
                      </a:r>
                      <a:r>
                        <a:rPr lang="en-US" sz="7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Viktor Jarotschkin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47. Artificial Intelligence as an Enabler of Marketing Capabilities in B2B Sales: A Meta-Analysis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Walter Palomino-Tamayo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48. Field Study in Human-AI Collaboration in B2B Sales: Enablement, Adaptation, and Performance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Victor Rubanovitsch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1778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49. The limitations of adopting AI in sales: insights from the literature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Roberto Bruni, Hanna Soroka-Potrzebna, Michela Piccarozzi 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50. From myth to reality: Investigating the actual adoption of Artificial Intelligence in Sales Organizations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Paolo Guenzi, Paolo Caiozzo, Laura Colm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</a:t>
                      </a:r>
                      <a:r>
                        <a:rPr b="1" lang="en-US" sz="8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 37 (Ground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9263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N. Ethics, Morality, and the Dark Side of Selling 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Rhett Epler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51. When Pressure Drives Corruption: A Fraud Diamond Perspective on Boundary-Spanning Sales Roles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Selma Hadzihalilovic, Selma Kadić-Maglajlić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52. The Interplay of Ethical Climate and Personal Regulatory Focus in Sales Manager–Salesperson Ethical behavior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Marta Giovannetti,</a:t>
                      </a:r>
                      <a:r>
                        <a:rPr lang="en-US" sz="7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Karina Burgdoff-Jensen, Elena Cedrola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53. Selling Makes Me Ill: Role Rejection, Moral Emotions, and Disengagement in Sales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Emily Tanner,  Rhett Epler, Mark Leach, John Tanner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54. “Should I tell them it’s AI?”  Effects of AI use on salespeople’s ethical questioning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02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Eric Casenave, Jessie Pallud, Laurianne Schmitt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37" name="Google Shape;437;g3a884af4b18_3_682"/>
          <p:cNvGraphicFramePr/>
          <p:nvPr/>
        </p:nvGraphicFramePr>
        <p:xfrm>
          <a:off x="781355" y="557361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1012200"/>
                <a:gridCol w="1713775"/>
                <a:gridCol w="1966400"/>
                <a:gridCol w="1702675"/>
                <a:gridCol w="1834550"/>
              </a:tblGrid>
              <a:tr h="3601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12:30 - 14:00</a:t>
                      </a:r>
                      <a:endParaRPr sz="10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Lunch Break</a:t>
                      </a:r>
                      <a:endParaRPr i="1" sz="10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  <a:tc hMerge="1"/>
              </a:tr>
            </a:tbl>
          </a:graphicData>
        </a:graphic>
      </p:graphicFrame>
      <p:grpSp>
        <p:nvGrpSpPr>
          <p:cNvPr id="438" name="Google Shape;438;g3a884af4b18_3_682"/>
          <p:cNvGrpSpPr/>
          <p:nvPr/>
        </p:nvGrpSpPr>
        <p:grpSpPr>
          <a:xfrm rot="-5400000">
            <a:off x="-3124155" y="3086133"/>
            <a:ext cx="6934122" cy="685813"/>
            <a:chOff x="0" y="0"/>
            <a:chExt cx="3714045" cy="270933"/>
          </a:xfrm>
        </p:grpSpPr>
        <p:sp>
          <p:nvSpPr>
            <p:cNvPr id="439" name="Google Shape;439;g3a884af4b18_3_682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0" name="Google Shape;440;g3a884af4b18_3_682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1" name="Google Shape;441;g3a884af4b18_3_682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442" name="Google Shape;442;g3a884af4b18_3_682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443" name="Google Shape;443;g3a884af4b18_3_682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3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4" name="Google Shape;444;g3a884af4b18_3_682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Fri., June 5, 2026</a:t>
              </a:r>
              <a:endParaRPr sz="1300"/>
            </a:p>
          </p:txBody>
        </p:sp>
      </p:grpSp>
      <p:grpSp>
        <p:nvGrpSpPr>
          <p:cNvPr id="445" name="Google Shape;445;g3a884af4b18_3_682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446" name="Google Shape;446;g3a884af4b18_3_682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7" name="Google Shape;447;g3a884af4b18_3_682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8" name="Google Shape;448;g3a884af4b18_3_682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9" name="Google Shape;449;g3a884af4b18_3_682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7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8" name="Google Shape;458;g3a884af4b18_3_703"/>
          <p:cNvGraphicFramePr/>
          <p:nvPr/>
        </p:nvGraphicFramePr>
        <p:xfrm>
          <a:off x="803077" y="2915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957350"/>
                <a:gridCol w="1750075"/>
                <a:gridCol w="1978650"/>
                <a:gridCol w="1706425"/>
                <a:gridCol w="1837100"/>
              </a:tblGrid>
              <a:tr h="302725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14:00 - 15:30</a:t>
                      </a:r>
                      <a:endParaRPr sz="10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0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18"/>
                            </a:ext>
                          </a:extLst>
                        </a:rPr>
                        <a:t>Parallel Sessions</a:t>
                      </a:r>
                      <a:endParaRPr sz="11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 hMerge="1"/>
                <a:tc hMerge="1"/>
                <a:tc hMerge="1"/>
              </a:tr>
              <a:tr h="5668875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</a:t>
                      </a:r>
                      <a:r>
                        <a:rPr b="1"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 32 (Ground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9163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O. Sales Technology and Digital Transformation 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</a:t>
                      </a:r>
                      <a:r>
                        <a:rPr lang="en-US" sz="7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Ali Anwar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55. Understanding the Servitized Salesforce: Cross-Case Insights and a Research Agenda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Ali Anwar, Colleen E. McClure, Deva Rangarajan, Silvio Cardinali, Christian Kowalkowski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56. Transforming Engagement into Sales: The Role of Artificial Intelligence in Driving Customer Engagement Behaviours</a:t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Nikeeta Jain, Bidyut Jyoti, Michel Klein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57. Lessons B2B Sales Can Take from Subscription-Driven Influencer Models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Jorge Bullemore Campbell, Julian Diaz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58. Digital Transformation and CRM Evolution: How Data-Driven Capabilities Reshape Customer–Seller Relationships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Kenza Mammad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</a:t>
                      </a:r>
                      <a:r>
                        <a:rPr b="1"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T 33 (Ground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9163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P. Global and Cross-Cultural Selling 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Deva Rangarajan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59. To be or not to be humorous in B2B sales across cultures? Cultural effects on humor style in international B2B buyer-seller relationships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Laurent Bompar</a:t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60. Intellectual Authenticity in AI-Enabled Global Selling: What Our 2025 Buyer Evidence Reveals About Trust Across Borders 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Philip Squire, Jackie Chung, Stefan Froberg, Jesus Llamazares, Maite Fuentes, Jaime Camacho, Paola Bessuso, Elena Caffarena</a:t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61. Effectual Selling for Regional Revitalization: A Case Study of Relational Population Creation in a Shrinking Japanese Island Economy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Shinji Honge, Chizuru Taniguchi, Hiyarapitiya Dulina Sandhadev</a:t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62. Opportunities and Challenges in Sales from an African Perspective: Insights from Sales Managers in Morocco and South Africa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Dimitri Kapelianis, Imane Ouazzani Touhami, Deva Rangarajan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63. Navigating Obscured Value and Actualization (NOVA): An International Selling Model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Johnathan Gilbert Ross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T 36 (Ground Floor</a:t>
                      </a:r>
                      <a:r>
                        <a:rPr b="1"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9163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Q. Sales Team Design and Dynamics 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Simone Severini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64. Sales Team Configuration and Interfaces in B2B Solution Selling Situations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Poul Houman Andersen, Rikke Carlé</a:t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65. Designing Inside Sales for Value Creation: A Systematic Review of Configurations, Trade-Offs, and Boundary Conditions in B2B Markets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Simone Severini, Alessandro Romoli</a:t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66. Procrastination, Voice, and Silence in International Sales Teams: Behavioral Risks to Global Sales Execution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David Baker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67. A Cross Level Exploration of How and When Team Reflexivity Helps or Hurts Salesperson Performance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Bart Dietz, Michaéla C. Schippers, Angelo Giardini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Room: T 37 (</a:t>
                      </a:r>
                      <a:r>
                        <a:rPr b="1" lang="en-US" sz="8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Ground Floor)</a:t>
                      </a:r>
                      <a:endParaRPr sz="8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9163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8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R. Sales Communication and Interaction </a:t>
                      </a:r>
                      <a:endParaRPr sz="8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Session Chair: Timo Holopainen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68. Too much to process?: The Impact of Salesperson Use of Jargon on Future Interaction (Virtual)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Sidharth Tripathi, Sridhar Guda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69. Toward in-person presence in remote meetings: The potential of non wearable telepresence video technologies to enhance business-to-business sales interactions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Jaako Metsola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70. From “Tool Choice” To Process Design: Decision Logics For Video Calls Across The B2B Selling Process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0143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Timo Holopainen, Johannes Reiterer, Eva Török-Beisteiner, Arto Kuuluvainen, Alexander Eigner, Harri Lappalainen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71. The Silent Seller Paradox: Assessing value-based selling maturity in written sales proposals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Karina Burgdorff Jensen, Rasmus Kej Aradsson</a:t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8900" lvl="2" marL="26670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2" marL="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72. Sales of the Future: The pivotal role of managing customer interactions in NPD</a:t>
                      </a:r>
                      <a:endParaRPr sz="7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-82550" lvl="2" marL="266700" marR="0" rtl="0" algn="l">
                        <a:lnSpc>
                          <a:spcPct val="1214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Libre Baskerville"/>
                        <a:buChar char="⚬"/>
                      </a:pPr>
                      <a:r>
                        <a:rPr lang="en-US" sz="7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Arend-jan Diephuis, Bas Hillebrand, Henry Robben</a:t>
                      </a:r>
                      <a:endParaRPr sz="7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459" name="Google Shape;459;g3a884af4b18_3_703"/>
          <p:cNvGrpSpPr/>
          <p:nvPr/>
        </p:nvGrpSpPr>
        <p:grpSpPr>
          <a:xfrm rot="-5400000">
            <a:off x="-3102938" y="3073474"/>
            <a:ext cx="6883240" cy="685813"/>
            <a:chOff x="0" y="0"/>
            <a:chExt cx="3714045" cy="270933"/>
          </a:xfrm>
        </p:grpSpPr>
        <p:sp>
          <p:nvSpPr>
            <p:cNvPr id="460" name="Google Shape;460;g3a884af4b18_3_703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1" name="Google Shape;461;g3a884af4b18_3_703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2" name="Google Shape;462;g3a884af4b18_3_703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463" name="Google Shape;463;g3a884af4b18_3_703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464" name="Google Shape;464;g3a884af4b18_3_703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3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5" name="Google Shape;465;g3a884af4b18_3_703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Fri., June 5, 2026</a:t>
              </a:r>
              <a:endParaRPr sz="1300"/>
            </a:p>
          </p:txBody>
        </p:sp>
      </p:grpSp>
      <p:grpSp>
        <p:nvGrpSpPr>
          <p:cNvPr id="466" name="Google Shape;466;g3a884af4b18_3_703"/>
          <p:cNvGrpSpPr/>
          <p:nvPr/>
        </p:nvGrpSpPr>
        <p:grpSpPr>
          <a:xfrm>
            <a:off x="935831" y="6288156"/>
            <a:ext cx="7552153" cy="569824"/>
            <a:chOff x="0" y="0"/>
            <a:chExt cx="10741222" cy="810445"/>
          </a:xfrm>
        </p:grpSpPr>
        <p:sp>
          <p:nvSpPr>
            <p:cNvPr id="467" name="Google Shape;467;g3a884af4b18_3_703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8" name="Google Shape;468;g3a884af4b18_3_703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9" name="Google Shape;469;g3a884af4b18_3_703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0" name="Google Shape;470;g3a884af4b18_3_703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7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9" name="Google Shape;479;g3a884af4b18_3_723"/>
          <p:cNvGraphicFramePr/>
          <p:nvPr/>
        </p:nvGraphicFramePr>
        <p:xfrm>
          <a:off x="790781" y="184837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{ADD47BDC-BBFA-4E9F-87E5-5488CC9DD2DF}</a:tableStyleId>
              </a:tblPr>
              <a:tblGrid>
                <a:gridCol w="1197775"/>
                <a:gridCol w="7057250"/>
              </a:tblGrid>
              <a:tr h="353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15:30 - 16:00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19"/>
                            </a:ext>
                          </a:extLst>
                        </a:rPr>
                        <a:t>Closing Remarks</a:t>
                      </a:r>
                      <a:r>
                        <a:rPr b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534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16:15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Transfer to Conero National Park </a:t>
                      </a:r>
                      <a:endParaRPr b="1"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Pick-up point: </a:t>
                      </a:r>
                      <a:r>
                        <a:rPr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4"/>
                        </a:rPr>
                        <a:t>Piazza Camillo Benso di Cavour - Ancona</a:t>
                      </a:r>
                      <a:endParaRPr sz="1100" u="sng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758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17:00</a:t>
                      </a: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- 2</a:t>
                      </a: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0</a:t>
                      </a:r>
                      <a:r>
                        <a:rPr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:00</a:t>
                      </a:r>
                      <a:endParaRPr sz="1200" u="none" cap="none" strike="noStrike"/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extLst>
                            <a:ext uri="http://customooxmlschemas.google.com/">
                              <go:slidesCustomData xmlns:go="http://customooxmlschemas.google.com/" textRoundtripDataId="20"/>
                            </a:ext>
                          </a:extLst>
                        </a:rPr>
                        <a:t>Visit at Cornero National Park</a:t>
                      </a:r>
                      <a:endParaRPr b="1" i="1" sz="1100" u="none" cap="none" strike="noStrike">
                        <a:solidFill>
                          <a:srgbClr val="000000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1100" u="none" cap="none" strike="noStrike">
                          <a:solidFill>
                            <a:srgbClr val="000000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Boat tour with an Italian aperitif and Sirolo sightseeing</a:t>
                      </a:r>
                      <a:endParaRPr b="1" i="1"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758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20:00</a:t>
                      </a:r>
                      <a:endParaRPr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Return transfer from </a:t>
                      </a:r>
                      <a:r>
                        <a:rPr b="1" lang="en-US" sz="1100">
                          <a:solidFill>
                            <a:schemeClr val="dk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Conero National Park</a:t>
                      </a:r>
                      <a:endParaRPr b="1" sz="11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indent="0" lvl="0" marL="0" marR="0" rtl="0" algn="l">
                        <a:lnSpc>
                          <a:spcPct val="1200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Drop-off points: 20:15_</a:t>
                      </a:r>
                      <a:r>
                        <a:rPr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5"/>
                        </a:rPr>
                        <a:t>Portonovo – SP1 Roundabout Parking Bus Stop</a:t>
                      </a: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20:20_</a:t>
                      </a:r>
                      <a:r>
                        <a:rPr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6"/>
                        </a:rPr>
                        <a:t>Info Point Portonovo</a:t>
                      </a: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 20:50_</a:t>
                      </a:r>
                      <a:r>
                        <a:rPr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7"/>
                        </a:rPr>
                        <a:t>Piazza Camillo Benso di Cavour - Ancona</a:t>
                      </a:r>
                      <a:r>
                        <a:rPr lang="en-US" sz="1100" u="sng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;</a:t>
                      </a:r>
                      <a:r>
                        <a:rPr lang="en-US" sz="11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 21:00_</a:t>
                      </a:r>
                      <a:r>
                        <a:rPr lang="en-US" sz="1100" u="sng">
                          <a:solidFill>
                            <a:schemeClr val="hlink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  <a:hlinkClick r:id="rId8"/>
                        </a:rPr>
                        <a:t>Piazza Kennedy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85725" marB="85725" marR="85725" marL="85725" anchor="ctr">
                    <a:lnL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19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480" name="Google Shape;480;g3a884af4b18_3_723"/>
          <p:cNvGrpSpPr/>
          <p:nvPr/>
        </p:nvGrpSpPr>
        <p:grpSpPr>
          <a:xfrm rot="-5400000">
            <a:off x="-3111527" y="3073360"/>
            <a:ext cx="6908867" cy="685813"/>
            <a:chOff x="0" y="0"/>
            <a:chExt cx="3714045" cy="270933"/>
          </a:xfrm>
        </p:grpSpPr>
        <p:sp>
          <p:nvSpPr>
            <p:cNvPr id="481" name="Google Shape;481;g3a884af4b18_3_723"/>
            <p:cNvSpPr/>
            <p:nvPr/>
          </p:nvSpPr>
          <p:spPr>
            <a:xfrm>
              <a:off x="0" y="0"/>
              <a:ext cx="3714045" cy="270933"/>
            </a:xfrm>
            <a:custGeom>
              <a:rect b="b" l="l" r="r" t="t"/>
              <a:pathLst>
                <a:path extrusionOk="0" h="270933" w="3714045">
                  <a:moveTo>
                    <a:pt x="0" y="0"/>
                  </a:moveTo>
                  <a:lnTo>
                    <a:pt x="3714045" y="0"/>
                  </a:lnTo>
                  <a:lnTo>
                    <a:pt x="3714045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2" name="Google Shape;482;g3a884af4b18_3_723"/>
            <p:cNvSpPr txBox="1"/>
            <p:nvPr/>
          </p:nvSpPr>
          <p:spPr>
            <a:xfrm>
              <a:off x="0" y="0"/>
              <a:ext cx="3714000" cy="27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7625" lIns="47625" spcFirstLastPara="1" rIns="47625" wrap="square" tIns="47625">
              <a:noAutofit/>
            </a:bodyPr>
            <a:lstStyle/>
            <a:p>
              <a:pPr indent="0" lvl="0" marL="0" marR="0" rtl="0" algn="ctr">
                <a:lnSpc>
                  <a:spcPct val="6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3" name="Google Shape;483;g3a884af4b18_3_723"/>
          <p:cNvSpPr txBox="1"/>
          <p:nvPr/>
        </p:nvSpPr>
        <p:spPr>
          <a:xfrm rot="-5400000">
            <a:off x="-313063" y="671014"/>
            <a:ext cx="1303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D23104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GSSI 2026</a:t>
            </a:r>
            <a:endParaRPr sz="1300"/>
          </a:p>
        </p:txBody>
      </p:sp>
      <p:grpSp>
        <p:nvGrpSpPr>
          <p:cNvPr id="484" name="Google Shape;484;g3a884af4b18_3_723"/>
          <p:cNvGrpSpPr/>
          <p:nvPr/>
        </p:nvGrpSpPr>
        <p:grpSpPr>
          <a:xfrm rot="-5400000">
            <a:off x="-2341351" y="3687177"/>
            <a:ext cx="5350743" cy="484563"/>
            <a:chOff x="0" y="0"/>
            <a:chExt cx="7610216" cy="689181"/>
          </a:xfrm>
        </p:grpSpPr>
        <p:sp>
          <p:nvSpPr>
            <p:cNvPr id="485" name="Google Shape;485;g3a884af4b18_3_723"/>
            <p:cNvSpPr/>
            <p:nvPr/>
          </p:nvSpPr>
          <p:spPr>
            <a:xfrm>
              <a:off x="0" y="0"/>
              <a:ext cx="7610216" cy="689181"/>
            </a:xfrm>
            <a:custGeom>
              <a:rect b="b" l="l" r="r" t="t"/>
              <a:pathLst>
                <a:path extrusionOk="0" h="689181" w="7610216">
                  <a:moveTo>
                    <a:pt x="0" y="0"/>
                  </a:moveTo>
                  <a:lnTo>
                    <a:pt x="7610216" y="0"/>
                  </a:lnTo>
                  <a:lnTo>
                    <a:pt x="7610216" y="689181"/>
                  </a:lnTo>
                  <a:lnTo>
                    <a:pt x="0" y="689181"/>
                  </a:lnTo>
                  <a:close/>
                </a:path>
              </a:pathLst>
            </a:custGeom>
            <a:blipFill rotWithShape="1">
              <a:blip r:embed="rId9">
                <a:alphaModFix amt="0"/>
              </a:blip>
              <a:stretch>
                <a:fillRect b="-165169" l="0" r="0" t="-165161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6" name="Google Shape;486;g3a884af4b18_3_723"/>
            <p:cNvSpPr txBox="1"/>
            <p:nvPr/>
          </p:nvSpPr>
          <p:spPr>
            <a:xfrm>
              <a:off x="0" y="38100"/>
              <a:ext cx="7610100" cy="65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800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300">
                  <a:solidFill>
                    <a:srgbClr val="D23104"/>
                  </a:solidFill>
                  <a:latin typeface="Libre Baskerville"/>
                  <a:ea typeface="Libre Baskerville"/>
                  <a:cs typeface="Libre Baskerville"/>
                  <a:sym typeface="Libre Baskerville"/>
                </a:rPr>
                <a:t>Fri., June 5, 2026 </a:t>
              </a:r>
              <a:endParaRPr sz="1300"/>
            </a:p>
          </p:txBody>
        </p:sp>
      </p:grpSp>
      <p:grpSp>
        <p:nvGrpSpPr>
          <p:cNvPr id="487" name="Google Shape;487;g3a884af4b18_3_723"/>
          <p:cNvGrpSpPr/>
          <p:nvPr/>
        </p:nvGrpSpPr>
        <p:grpSpPr>
          <a:xfrm>
            <a:off x="935831" y="6207919"/>
            <a:ext cx="7552153" cy="569824"/>
            <a:chOff x="0" y="0"/>
            <a:chExt cx="10741222" cy="810445"/>
          </a:xfrm>
        </p:grpSpPr>
        <p:sp>
          <p:nvSpPr>
            <p:cNvPr id="488" name="Google Shape;488;g3a884af4b18_3_723"/>
            <p:cNvSpPr/>
            <p:nvPr/>
          </p:nvSpPr>
          <p:spPr>
            <a:xfrm>
              <a:off x="9066041" y="99560"/>
              <a:ext cx="1675181" cy="686824"/>
            </a:xfrm>
            <a:custGeom>
              <a:rect b="b" l="l" r="r" t="t"/>
              <a:pathLst>
                <a:path extrusionOk="0" h="686824" w="1675181">
                  <a:moveTo>
                    <a:pt x="0" y="0"/>
                  </a:moveTo>
                  <a:lnTo>
                    <a:pt x="1675182" y="0"/>
                  </a:lnTo>
                  <a:lnTo>
                    <a:pt x="1675182" y="686824"/>
                  </a:lnTo>
                  <a:lnTo>
                    <a:pt x="0" y="68682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0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9" name="Google Shape;489;g3a884af4b18_3_723"/>
            <p:cNvSpPr/>
            <p:nvPr/>
          </p:nvSpPr>
          <p:spPr>
            <a:xfrm>
              <a:off x="5817429" y="123621"/>
              <a:ext cx="2207212" cy="511354"/>
            </a:xfrm>
            <a:custGeom>
              <a:rect b="b" l="l" r="r" t="t"/>
              <a:pathLst>
                <a:path extrusionOk="0" h="511354" w="2207212">
                  <a:moveTo>
                    <a:pt x="0" y="0"/>
                  </a:moveTo>
                  <a:lnTo>
                    <a:pt x="2207212" y="0"/>
                  </a:lnTo>
                  <a:lnTo>
                    <a:pt x="2207212" y="511354"/>
                  </a:lnTo>
                  <a:lnTo>
                    <a:pt x="0" y="511354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1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0" name="Google Shape;490;g3a884af4b18_3_723"/>
            <p:cNvSpPr/>
            <p:nvPr/>
          </p:nvSpPr>
          <p:spPr>
            <a:xfrm>
              <a:off x="0" y="0"/>
              <a:ext cx="2085556" cy="758595"/>
            </a:xfrm>
            <a:custGeom>
              <a:rect b="b" l="l" r="r" t="t"/>
              <a:pathLst>
                <a:path extrusionOk="0" h="758595" w="2085556">
                  <a:moveTo>
                    <a:pt x="0" y="0"/>
                  </a:moveTo>
                  <a:lnTo>
                    <a:pt x="2085556" y="0"/>
                  </a:lnTo>
                  <a:lnTo>
                    <a:pt x="2085556" y="758595"/>
                  </a:lnTo>
                  <a:lnTo>
                    <a:pt x="0" y="758595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2">
                <a:alphaModFix/>
              </a:blip>
              <a:stretch>
                <a:fillRect b="-4290" l="0" r="0" t="-430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1" name="Google Shape;491;g3a884af4b18_3_723"/>
            <p:cNvSpPr/>
            <p:nvPr/>
          </p:nvSpPr>
          <p:spPr>
            <a:xfrm>
              <a:off x="3125723" y="75499"/>
              <a:ext cx="1650306" cy="734946"/>
            </a:xfrm>
            <a:custGeom>
              <a:rect b="b" l="l" r="r" t="t"/>
              <a:pathLst>
                <a:path extrusionOk="0" h="734946" w="1650306">
                  <a:moveTo>
                    <a:pt x="0" y="0"/>
                  </a:moveTo>
                  <a:lnTo>
                    <a:pt x="1650306" y="0"/>
                  </a:lnTo>
                  <a:lnTo>
                    <a:pt x="1650306" y="734946"/>
                  </a:lnTo>
                  <a:lnTo>
                    <a:pt x="0" y="734946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3">
                <a:alphaModFix/>
              </a:blip>
              <a:stretch>
                <a:fillRect b="0" l="0" r="0" t="-13140"/>
              </a:stretch>
            </a:blipFill>
            <a:ln>
              <a:noFill/>
            </a:ln>
          </p:spPr>
          <p:txBody>
            <a:bodyPr anchorCtr="0" anchor="t" bIns="42850" lIns="85700" spcFirstLastPara="1" rIns="85700" wrap="square" tIns="428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2026-04-02T14:08:34Z</dcterms:created>
  <dc:creator>McClure, Colleen</dc:creator>
</cp:coreProperties>
</file>