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9" r:id="rId2"/>
    <p:sldId id="267" r:id="rId3"/>
    <p:sldId id="271" r:id="rId4"/>
    <p:sldId id="277" r:id="rId5"/>
    <p:sldId id="279" r:id="rId6"/>
    <p:sldId id="281" r:id="rId7"/>
    <p:sldId id="284" r:id="rId8"/>
    <p:sldId id="283" r:id="rId9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Fai clic per spostare la diapositiva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it-IT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Fai clic per modificare il formato delle note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&lt;intestazione&gt;</a:t>
            </a:r>
          </a:p>
        </p:txBody>
      </p:sp>
      <p:sp>
        <p:nvSpPr>
          <p:cNvPr id="20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&lt;data/ora&gt;</a:t>
            </a:r>
          </a:p>
        </p:txBody>
      </p:sp>
      <p:sp>
        <p:nvSpPr>
          <p:cNvPr id="21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22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173CA0FC-E36D-481E-99F1-5506FF691040}" type="slidenum"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‹N›</a:t>
            </a:fld>
            <a:endParaRPr lang="it-IT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C012-054C-4BB9-BA72-F6B2402D33A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93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ln w="0">
            <a:noFill/>
          </a:ln>
        </p:spPr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10280" y="4925160"/>
            <a:ext cx="5683320" cy="402948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t">
            <a:noAutofit/>
          </a:bodyPr>
          <a:lstStyle/>
          <a:p>
            <a:pPr marL="216000" indent="-21600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sldNum" idx="13"/>
          </p:nvPr>
        </p:nvSpPr>
        <p:spPr>
          <a:xfrm>
            <a:off x="4024800" y="9721440"/>
            <a:ext cx="3077280" cy="51264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b">
            <a:noAutofit/>
          </a:bodyPr>
          <a:lstStyle>
            <a:lvl1pPr indent="0" algn="r">
              <a:lnSpc>
                <a:spcPct val="100000"/>
              </a:lnSpc>
              <a:buNone/>
              <a:def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5F719A2-F4C5-460D-84A6-1698B1C39E35}" type="slidenum"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rPr>
              <a:t>2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474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C012-054C-4BB9-BA72-F6B2402D33A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85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C012-054C-4BB9-BA72-F6B2402D33A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01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C012-054C-4BB9-BA72-F6B2402D33A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99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Secondo livello struttura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Terzo livello struttura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Quarto livello struttura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Quinto livello struttura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Sesto livello struttura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Settimo livello strutturaModifica gli stili del testo dello schema</a:t>
            </a:r>
          </a:p>
          <a:p>
            <a:pPr marL="3456000" lvl="7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3888000" lvl="8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Terzo livello</a:t>
            </a:r>
          </a:p>
          <a:p>
            <a:pPr marL="4320000" lvl="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Quarto livello</a:t>
            </a:r>
          </a:p>
          <a:p>
            <a:pPr marL="4320000" lvl="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def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B62A64A-B1C4-472C-BFB9-2FB247B3BA84}" type="datetime">
              <a: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25/11/2025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94D64E2-D09D-4726-8BD1-DBDEAD0FBE34}" type="slidenum">
              <a: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‹N›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 e contenu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Secondo livello struttura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Terzo livello struttura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Quarto livello struttura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Quinto livello struttura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Sesto livello struttura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Settimo livello strutturaModifica gli stili del testo dello schema</a:t>
            </a:r>
          </a:p>
          <a:p>
            <a:pPr marL="3456000" lvl="7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3888000" lvl="8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Terzo livello</a:t>
            </a:r>
          </a:p>
          <a:p>
            <a:pPr marL="4320000" lvl="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Quarto livello</a:t>
            </a:r>
          </a:p>
          <a:p>
            <a:pPr marL="4320000" lvl="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def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1758A57-03CC-4F7D-9EAD-85B25ADE5815}" type="datetime">
              <a: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25/11/2025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DA879C2-3BFA-4268-AC7E-A72BBB2550B7}" type="slidenum">
              <a: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‹N›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6000" b="0" u="none" strike="noStrike">
                <a:solidFill>
                  <a:srgbClr val="000000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lang="en-US" sz="6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def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594A52C2-3714-4449-A9B4-1430057E40EA}" type="datetime">
              <a: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25/11/2025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8103C10-13B6-4D3C-A5C2-94FD1CB0FB11}" type="slidenum">
              <a: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‹N›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Secondo livello struttura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Terzo livello struttura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Quarto livello struttura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Quinto livello struttura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Sesto livello struttura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Settimo livello struttura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B133-BE9A-45FD-B02C-6CAAC6EEFE65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D9059-F9B7-435E-BED9-5710E7A261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3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69900" y="171328"/>
            <a:ext cx="11353800" cy="738664"/>
          </a:xfrm>
          <a:prstGeom prst="rect">
            <a:avLst/>
          </a:prstGeom>
          <a:noFill/>
          <a:ln w="12700">
            <a:solidFill>
              <a:srgbClr val="007AF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007AF5"/>
                </a:solidFill>
                <a:latin typeface="Bahnschrift" panose="020B0502040204020203" pitchFamily="34" charset="0"/>
              </a:rPr>
              <a:t>COMUNE DI ANCONA                                                                   </a:t>
            </a:r>
          </a:p>
          <a:p>
            <a:pPr algn="ctr"/>
            <a:r>
              <a:rPr lang="it-IT" sz="2000" dirty="0">
                <a:solidFill>
                  <a:srgbClr val="007AF5"/>
                </a:solidFill>
                <a:latin typeface="Bahnschrift" panose="020B0502040204020203" pitchFamily="34" charset="0"/>
              </a:rPr>
              <a:t>U.O. INFRASTRUTTURE VIARIE E DIFESA DEL SUOLO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64" y="1061421"/>
            <a:ext cx="8397671" cy="57965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arentesi graffa aperta 1"/>
          <p:cNvSpPr/>
          <p:nvPr/>
        </p:nvSpPr>
        <p:spPr>
          <a:xfrm>
            <a:off x="3481431" y="5805181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Parentesi graffa aperta 2"/>
          <p:cNvSpPr/>
          <p:nvPr/>
        </p:nvSpPr>
        <p:spPr>
          <a:xfrm>
            <a:off x="4928784" y="5805181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Parentesi graffa aperta 3"/>
          <p:cNvSpPr/>
          <p:nvPr/>
        </p:nvSpPr>
        <p:spPr>
          <a:xfrm>
            <a:off x="2025940" y="5150839"/>
            <a:ext cx="163585" cy="6285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arentesi graffa aperta 4"/>
          <p:cNvSpPr/>
          <p:nvPr/>
        </p:nvSpPr>
        <p:spPr>
          <a:xfrm>
            <a:off x="2088858" y="5855089"/>
            <a:ext cx="100668" cy="4702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2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7"/>
          <p:cNvSpPr/>
          <p:nvPr/>
        </p:nvSpPr>
        <p:spPr>
          <a:xfrm>
            <a:off x="454680" y="288000"/>
            <a:ext cx="11354400" cy="1095840"/>
          </a:xfrm>
          <a:prstGeom prst="rect">
            <a:avLst/>
          </a:prstGeom>
          <a:noFill/>
          <a:ln w="12600">
            <a:solidFill>
              <a:srgbClr val="007AF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Comune di Ancona</a:t>
            </a:r>
            <a:endParaRPr lang="it-IT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/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 </a:t>
            </a:r>
            <a:r>
              <a:rPr lang="it-IT" sz="1800" b="0" u="none" strike="noStrike">
                <a:solidFill>
                  <a:srgbClr val="0079F5"/>
                </a:solidFill>
                <a:effectLst/>
                <a:uFillTx/>
                <a:latin typeface="Bahnschrift"/>
              </a:rPr>
              <a:t>U.O. TECNOLOGICO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                                                                 </a:t>
            </a:r>
            <a:endParaRPr lang="it-IT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CasellaDiTesto 8"/>
          <p:cNvSpPr/>
          <p:nvPr/>
        </p:nvSpPr>
        <p:spPr>
          <a:xfrm>
            <a:off x="362160" y="3158280"/>
            <a:ext cx="11056320" cy="109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endParaRPr lang="it-IT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" name="Immagine 24"/>
          <p:cNvPicPr/>
          <p:nvPr/>
        </p:nvPicPr>
        <p:blipFill>
          <a:blip r:embed="rId3"/>
          <a:stretch/>
        </p:blipFill>
        <p:spPr>
          <a:xfrm>
            <a:off x="2406600" y="1440000"/>
            <a:ext cx="7601400" cy="533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Ovale 1"/>
          <p:cNvSpPr/>
          <p:nvPr/>
        </p:nvSpPr>
        <p:spPr>
          <a:xfrm>
            <a:off x="2586039" y="5419233"/>
            <a:ext cx="152400" cy="142875"/>
          </a:xfrm>
          <a:prstGeom prst="ellipse">
            <a:avLst/>
          </a:prstGeom>
          <a:solidFill>
            <a:srgbClr val="7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2586039" y="5594453"/>
            <a:ext cx="152400" cy="142875"/>
          </a:xfrm>
          <a:prstGeom prst="ellipse">
            <a:avLst/>
          </a:prstGeom>
          <a:solidFill>
            <a:srgbClr val="7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547939" y="5397810"/>
            <a:ext cx="3905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b="1" dirty="0" smtClean="0">
                <a:solidFill>
                  <a:srgbClr val="0070C0"/>
                </a:solidFill>
              </a:rPr>
              <a:t>4</a:t>
            </a:r>
            <a:endParaRPr lang="it-IT" sz="600" b="1" dirty="0">
              <a:solidFill>
                <a:srgbClr val="0070C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46403" y="5573557"/>
            <a:ext cx="3905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b="1" dirty="0" smtClean="0">
                <a:solidFill>
                  <a:srgbClr val="0070C0"/>
                </a:solidFill>
              </a:rPr>
              <a:t>5</a:t>
            </a:r>
            <a:endParaRPr lang="it-IT" sz="600" b="1" dirty="0">
              <a:solidFill>
                <a:srgbClr val="0070C0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6897686" y="2464815"/>
            <a:ext cx="152400" cy="142875"/>
          </a:xfrm>
          <a:prstGeom prst="ellipse">
            <a:avLst/>
          </a:prstGeom>
          <a:solidFill>
            <a:srgbClr val="7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854823" y="2443919"/>
            <a:ext cx="3905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b="1" dirty="0" smtClean="0">
                <a:solidFill>
                  <a:srgbClr val="0070C0"/>
                </a:solidFill>
              </a:rPr>
              <a:t>5</a:t>
            </a:r>
            <a:endParaRPr lang="it-IT" sz="600" b="1" dirty="0">
              <a:solidFill>
                <a:srgbClr val="0070C0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6650037" y="3725252"/>
            <a:ext cx="152400" cy="142875"/>
          </a:xfrm>
          <a:prstGeom prst="ellipse">
            <a:avLst/>
          </a:prstGeom>
          <a:solidFill>
            <a:srgbClr val="7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608759" y="3704356"/>
            <a:ext cx="3905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b="1" dirty="0" smtClean="0">
                <a:solidFill>
                  <a:srgbClr val="0070C0"/>
                </a:solidFill>
              </a:rPr>
              <a:t>4</a:t>
            </a:r>
            <a:endParaRPr lang="it-IT" sz="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5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asellaDiTesto 1"/>
          <p:cNvSpPr/>
          <p:nvPr/>
        </p:nvSpPr>
        <p:spPr>
          <a:xfrm>
            <a:off x="470160" y="171720"/>
            <a:ext cx="11351880" cy="729720"/>
          </a:xfrm>
          <a:prstGeom prst="rect">
            <a:avLst/>
          </a:prstGeom>
          <a:noFill/>
          <a:ln w="12700">
            <a:solidFill>
              <a:srgbClr val="007AF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COMUNE DI ANCONA</a:t>
            </a:r>
            <a:endParaRPr lang="it-IT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it-IT" sz="20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U.O. Grandi Opere Di Riqualificazione Urbana e Progettazione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0" name="Immagine 99"/>
          <p:cNvPicPr/>
          <p:nvPr/>
        </p:nvPicPr>
        <p:blipFill>
          <a:blip r:embed="rId2"/>
          <a:stretch/>
        </p:blipFill>
        <p:spPr>
          <a:xfrm>
            <a:off x="1859040" y="986040"/>
            <a:ext cx="8256600" cy="583884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19129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69900" y="171328"/>
            <a:ext cx="11353800" cy="738664"/>
          </a:xfrm>
          <a:prstGeom prst="rect">
            <a:avLst/>
          </a:prstGeom>
          <a:noFill/>
          <a:ln w="12700">
            <a:solidFill>
              <a:srgbClr val="007AF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007AF5"/>
                </a:solidFill>
                <a:latin typeface="Bahnschrift" panose="020B0502040204020203" pitchFamily="34" charset="0"/>
              </a:rPr>
              <a:t>COMUNE DI ANCONA                                                                   </a:t>
            </a:r>
          </a:p>
          <a:p>
            <a:pPr algn="ctr"/>
            <a:r>
              <a:rPr lang="it-IT" sz="2000" dirty="0">
                <a:solidFill>
                  <a:srgbClr val="007AF5"/>
                </a:solidFill>
                <a:latin typeface="Bahnschrift" panose="020B0502040204020203" pitchFamily="34" charset="0"/>
              </a:rPr>
              <a:t>U.O. EDILIZIA PUBBLICA E SOCIALE E EDILIZIA CIMITERIALE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9206" y="-224996"/>
            <a:ext cx="5791430" cy="8196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20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36345" y="264151"/>
            <a:ext cx="11353800" cy="769441"/>
          </a:xfrm>
          <a:prstGeom prst="rect">
            <a:avLst/>
          </a:prstGeom>
          <a:noFill/>
          <a:ln w="12700">
            <a:solidFill>
              <a:srgbClr val="007AF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007AF5"/>
                </a:solidFill>
                <a:latin typeface="Bahnschrift" panose="020B0502040204020203" pitchFamily="34" charset="0"/>
              </a:rPr>
              <a:t>Comune di Ancona                                                                   </a:t>
            </a:r>
          </a:p>
          <a:p>
            <a:pPr algn="ctr"/>
            <a:r>
              <a:rPr lang="it-IT" sz="2200" dirty="0" smtClean="0">
                <a:solidFill>
                  <a:srgbClr val="007AF5"/>
                </a:solidFill>
                <a:latin typeface="Bahnschrift" panose="020B0502040204020203" pitchFamily="34" charset="0"/>
              </a:rPr>
              <a:t>U.O. EDILIZIA SCOLASTICA</a:t>
            </a:r>
            <a:endParaRPr lang="it-IT" sz="2200" dirty="0">
              <a:solidFill>
                <a:srgbClr val="007AF5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295" y="1101958"/>
            <a:ext cx="8023900" cy="567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1" y="1010660"/>
            <a:ext cx="11428736" cy="57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469900" y="171328"/>
            <a:ext cx="11353800" cy="738664"/>
          </a:xfrm>
          <a:prstGeom prst="rect">
            <a:avLst/>
          </a:prstGeom>
          <a:noFill/>
          <a:ln w="12700">
            <a:solidFill>
              <a:srgbClr val="007AF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007AF5"/>
                </a:solidFill>
                <a:latin typeface="Bahnschrift" panose="020B0502040204020203" pitchFamily="34" charset="0"/>
              </a:rPr>
              <a:t>COMUNE DI ANCONA                                                                   </a:t>
            </a:r>
          </a:p>
          <a:p>
            <a:pPr algn="ctr"/>
            <a:r>
              <a:rPr lang="it-IT" sz="2000" dirty="0" smtClean="0">
                <a:solidFill>
                  <a:srgbClr val="007AF5"/>
                </a:solidFill>
                <a:latin typeface="Bahnschrift" panose="020B0502040204020203" pitchFamily="34" charset="0"/>
              </a:rPr>
              <a:t>U.O. Interventi sul Patrimonio Storico-Artistico-Monumentale</a:t>
            </a:r>
            <a:endParaRPr lang="it-IT" sz="2000" dirty="0">
              <a:solidFill>
                <a:srgbClr val="007AF5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86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/>
          <p:nvPr/>
        </p:nvPicPr>
        <p:blipFill rotWithShape="1">
          <a:blip r:embed="rId2"/>
          <a:srcRect l="18520" t="30342" r="36035" b="6665"/>
          <a:stretch/>
        </p:blipFill>
        <p:spPr bwMode="auto">
          <a:xfrm>
            <a:off x="1020417" y="185530"/>
            <a:ext cx="10349948" cy="6533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448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69900" y="171328"/>
            <a:ext cx="11353800" cy="738664"/>
          </a:xfrm>
          <a:prstGeom prst="rect">
            <a:avLst/>
          </a:prstGeom>
          <a:noFill/>
          <a:ln w="12700">
            <a:solidFill>
              <a:srgbClr val="007AF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007AF5"/>
                </a:solidFill>
                <a:latin typeface="Bahnschrift" panose="020B0502040204020203" pitchFamily="34" charset="0"/>
              </a:rPr>
              <a:t>COMUNE DI ANCONA                                                                   </a:t>
            </a:r>
          </a:p>
          <a:p>
            <a:pPr algn="ctr"/>
            <a:r>
              <a:rPr lang="it-IT" sz="2000" dirty="0">
                <a:solidFill>
                  <a:srgbClr val="007AF5"/>
                </a:solidFill>
                <a:latin typeface="Bahnschrift" panose="020B0502040204020203" pitchFamily="34" charset="0"/>
              </a:rPr>
              <a:t>U.O. </a:t>
            </a:r>
            <a:r>
              <a:rPr lang="it-IT" sz="2000" dirty="0" smtClean="0">
                <a:solidFill>
                  <a:srgbClr val="007AF5"/>
                </a:solidFill>
                <a:latin typeface="Bahnschrift" panose="020B0502040204020203" pitchFamily="34" charset="0"/>
              </a:rPr>
              <a:t>MAN. ORDINARIA STRADE TRAFFICO E SEGNALETICA</a:t>
            </a:r>
            <a:endParaRPr lang="it-IT" sz="2000" dirty="0">
              <a:solidFill>
                <a:srgbClr val="007AF5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471" y="948830"/>
            <a:ext cx="8320657" cy="5909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2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80</Words>
  <Application>Microsoft Office PowerPoint</Application>
  <PresentationFormat>Widescreen</PresentationFormat>
  <Paragraphs>24</Paragraphs>
  <Slides>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Arial</vt:lpstr>
      <vt:lpstr>Bahnschrift</vt:lpstr>
      <vt:lpstr>Calibri</vt:lpstr>
      <vt:lpstr>Calibri Light</vt:lpstr>
      <vt:lpstr>DejaVu Sans</vt:lpstr>
      <vt:lpstr>Symbol</vt:lpstr>
      <vt:lpstr>Times New Roman</vt:lpstr>
      <vt:lpstr>Wingdings</vt:lpstr>
      <vt:lpstr>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Caimmi Simona</dc:creator>
  <cp:lastModifiedBy>Calavalle Giorgio</cp:lastModifiedBy>
  <cp:revision>7</cp:revision>
  <dcterms:modified xsi:type="dcterms:W3CDTF">2025-11-25T11:03:23Z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2023-08-30T11:02:00Z</dcterms:created>
  <dc:creator>FP</dc:creator>
  <dc:description/>
  <dc:language>it-IT</dc:language>
  <cp:lastModifiedBy/>
  <cp:lastPrinted>2023-09-06T08:07:39Z</cp:lastPrinted>
  <dcterms:modified xsi:type="dcterms:W3CDTF">2025-11-24T12:04:00Z</dcterms:modified>
  <cp:revision>292</cp:revision>
  <dc:subject/>
  <dc:title>Slide Infr Viarie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r8>0</vt:r8>
  </property>
  <property fmtid="{D5CDD505-2E9C-101B-9397-08002B2CF9AE}" pid="6" name="Notes">
    <vt:r8>5</vt:r8>
  </property>
  <property fmtid="{D5CDD505-2E9C-101B-9397-08002B2CF9AE}" pid="7" name="PresentationFormat">
    <vt:lpwstr>Widescreen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r8>5</vt:r8>
  </property>
</Properties>
</file>