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4" r:id="rId7"/>
    <p:sldId id="280" r:id="rId8"/>
    <p:sldId id="270" r:id="rId9"/>
    <p:sldId id="275" r:id="rId10"/>
    <p:sldId id="276" r:id="rId11"/>
    <p:sldId id="273" r:id="rId12"/>
    <p:sldId id="279" r:id="rId13"/>
    <p:sldId id="278" r:id="rId14"/>
    <p:sldId id="277" r:id="rId15"/>
  </p:sldIdLst>
  <p:sldSz cx="9144000" cy="6858000" type="screen4x3"/>
  <p:notesSz cx="6799263" cy="9929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2718" autoAdjust="0"/>
  </p:normalViewPr>
  <p:slideViewPr>
    <p:cSldViewPr>
      <p:cViewPr varScale="1">
        <p:scale>
          <a:sx n="77" d="100"/>
          <a:sy n="77" d="100"/>
        </p:scale>
        <p:origin x="17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8109F1B4-E09A-4F43-B76C-349248D32466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927" y="4716662"/>
            <a:ext cx="5439410" cy="4468416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68A1AFCF-EC11-45B2-B2FA-761A960C4F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7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91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02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33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463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75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37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9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51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834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3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E1187-15F5-4A54-979C-199723554EB2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33CD5-6F83-4E84-B2E8-43CCC5AC8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04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4A688473-2883-EF8A-6106-0EBCAAE3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87" t="19201" r="51138" b="16400"/>
          <a:stretch>
            <a:fillRect/>
          </a:stretch>
        </p:blipFill>
        <p:spPr>
          <a:xfrm>
            <a:off x="2483768" y="1852349"/>
            <a:ext cx="3545835" cy="3744416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ctrTitle"/>
          </p:nvPr>
        </p:nvSpPr>
        <p:spPr>
          <a:xfrm>
            <a:off x="834340" y="230832"/>
            <a:ext cx="7772400" cy="2952328"/>
          </a:xfrm>
        </p:spPr>
        <p:txBody>
          <a:bodyPr>
            <a:normAutofit/>
          </a:bodyPr>
          <a:lstStyle/>
          <a:p>
            <a:r>
              <a:rPr lang="it-IT" sz="2800" dirty="0"/>
              <a:t>POTENZIAMENTO E VALORIZZAZIONE DELL’ANELLO FILOVIARIO ESISTENTE DI ANCONA, COMPRESI NODI DI INTERSCAMBIO</a:t>
            </a:r>
          </a:p>
        </p:txBody>
      </p:sp>
      <p:sp>
        <p:nvSpPr>
          <p:cNvPr id="8" name="Sottotitolo 2"/>
          <p:cNvSpPr>
            <a:spLocks noGrp="1"/>
          </p:cNvSpPr>
          <p:nvPr>
            <p:ph type="subTitle" idx="1"/>
          </p:nvPr>
        </p:nvSpPr>
        <p:spPr>
          <a:xfrm>
            <a:off x="-137567" y="3224809"/>
            <a:ext cx="9281568" cy="3528391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endParaRPr lang="it-IT" dirty="0"/>
          </a:p>
          <a:p>
            <a:pPr marL="457200" indent="-457200">
              <a:buFont typeface="Arial" pitchFamily="34" charset="0"/>
              <a:buChar char="•"/>
            </a:pPr>
            <a:endParaRPr lang="it-IT" dirty="0"/>
          </a:p>
          <a:p>
            <a:pPr marL="457200" indent="-457200">
              <a:buFont typeface="Arial" pitchFamily="34" charset="0"/>
              <a:buChar char="•"/>
            </a:pPr>
            <a:endParaRPr lang="it-IT" dirty="0"/>
          </a:p>
          <a:p>
            <a:pPr marL="457200" indent="-457200">
              <a:buFont typeface="Arial" pitchFamily="34" charset="0"/>
              <a:buChar char="•"/>
            </a:pPr>
            <a:endParaRPr lang="it-IT" dirty="0"/>
          </a:p>
          <a:p>
            <a:r>
              <a:rPr lang="it-IT" dirty="0"/>
              <a:t>Presentazione del 13/02/2026</a:t>
            </a:r>
          </a:p>
          <a:p>
            <a:r>
              <a:rPr lang="it-IT" dirty="0"/>
              <a:t>Acquisizione del NOT ex art. 3 DPR 753/1980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026" name="imageSelected0">
            <a:extLst>
              <a:ext uri="{FF2B5EF4-FFF2-40B4-BE49-F238E27FC236}">
                <a16:creationId xmlns:a16="http://schemas.microsoft.com/office/drawing/2014/main" id="{30D8DFCC-9A39-BD99-FA9A-671EDB8A3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92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3BB47-B57C-C45F-C35A-496F7D19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95BF27A5-6955-7ED6-155B-0A25457E7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dirty="0"/>
              <a:t> 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1C46DA4-BB43-7988-E9F4-CA10B978A818}"/>
              </a:ext>
            </a:extLst>
          </p:cNvPr>
          <p:cNvSpPr txBox="1">
            <a:spLocks/>
          </p:cNvSpPr>
          <p:nvPr/>
        </p:nvSpPr>
        <p:spPr>
          <a:xfrm>
            <a:off x="1121807" y="6181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P.zza Cavour (ex INPS)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B8059A4-FA33-B9A3-174E-4C7C3CA08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10AFFFB-C9B8-1F12-7889-3221C917DF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1" name="imageSelected0">
            <a:extLst>
              <a:ext uri="{FF2B5EF4-FFF2-40B4-BE49-F238E27FC236}">
                <a16:creationId xmlns:a16="http://schemas.microsoft.com/office/drawing/2014/main" id="{14A7B296-0C2A-380B-0FD5-9B2C9812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CD8813C-E12B-F404-151A-3EB9C894E1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40" r="5445" b="28361"/>
          <a:stretch/>
        </p:blipFill>
        <p:spPr>
          <a:xfrm>
            <a:off x="30331" y="1334628"/>
            <a:ext cx="9065411" cy="32465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F5118A-A975-B4E4-404D-5DE5CC5E6FFD}"/>
              </a:ext>
            </a:extLst>
          </p:cNvPr>
          <p:cNvSpPr txBox="1"/>
          <p:nvPr/>
        </p:nvSpPr>
        <p:spPr>
          <a:xfrm>
            <a:off x="1371600" y="5157192"/>
            <a:ext cx="69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DI ELETTRIFICAZIONE DI PIAZZA CAVOUR</a:t>
            </a:r>
          </a:p>
        </p:txBody>
      </p:sp>
    </p:spTree>
    <p:extLst>
      <p:ext uri="{BB962C8B-B14F-4D97-AF65-F5344CB8AC3E}">
        <p14:creationId xmlns:p14="http://schemas.microsoft.com/office/powerpoint/2010/main" val="27934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8A0D3-981C-F06C-EC19-9D763A670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7EC2523C-2439-D2AA-147A-F916FF8CC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dirty="0"/>
              <a:t> 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B22EB22E-F3E1-D3DA-887F-406178141926}"/>
              </a:ext>
            </a:extLst>
          </p:cNvPr>
          <p:cNvSpPr txBox="1">
            <a:spLocks/>
          </p:cNvSpPr>
          <p:nvPr/>
        </p:nvSpPr>
        <p:spPr>
          <a:xfrm>
            <a:off x="458442" y="164020"/>
            <a:ext cx="7772400" cy="778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i="1" dirty="0"/>
              <a:t>QTE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C0C8673-FA6A-DFF8-EEE2-4E496AE3F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A653E83-5053-68D4-FD22-A5FDFA2CCF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1" name="imageSelected0">
            <a:extLst>
              <a:ext uri="{FF2B5EF4-FFF2-40B4-BE49-F238E27FC236}">
                <a16:creationId xmlns:a16="http://schemas.microsoft.com/office/drawing/2014/main" id="{105027BC-2668-BE09-0BEF-177F885F5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B87505DB-FE07-AFF0-1113-1538671F5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675285"/>
              </p:ext>
            </p:extLst>
          </p:nvPr>
        </p:nvGraphicFramePr>
        <p:xfrm>
          <a:off x="971600" y="949464"/>
          <a:ext cx="720080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182354003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9608111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LAVORI</a:t>
                      </a:r>
                      <a:endParaRPr lang="it-I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650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it-IT" sz="1800" dirty="0"/>
                        <a:t>NUOVE OPERE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€         220.112,51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69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it-IT" sz="1800" dirty="0"/>
                        <a:t>MANUTENZIONE STRAORDINARIA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         209.218,00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198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it-IT" sz="1800" dirty="0"/>
                        <a:t>SICUREZZA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               20.000,00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451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it-IT" sz="1600" dirty="0"/>
                        <a:t>Altre voci di costo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€             128.249,89</a:t>
                      </a:r>
                      <a:endParaRPr lang="it-IT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218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it-IT" sz="1800" b="1" dirty="0"/>
                        <a:t>TOTALE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              577.580,40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870419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ADEF5384-41E0-10E0-61AB-2809AA65C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848448"/>
              </p:ext>
            </p:extLst>
          </p:nvPr>
        </p:nvGraphicFramePr>
        <p:xfrm>
          <a:off x="971600" y="4077072"/>
          <a:ext cx="720080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182354003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9608111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FORNITURE</a:t>
                      </a:r>
                      <a:endParaRPr lang="it-I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650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it-IT" sz="1800" dirty="0"/>
                        <a:t>MATERIALE ROTABILE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dirty="0"/>
                        <a:t>€      5.400.000,00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69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it-IT" sz="1800" b="1" dirty="0"/>
                        <a:t>TOTALE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2800" b="1" dirty="0"/>
                        <a:t>€      6.588.000,00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870419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EFBD62E8-949A-4EA1-1941-86126F9B0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365840"/>
              </p:ext>
            </p:extLst>
          </p:nvPr>
        </p:nvGraphicFramePr>
        <p:xfrm>
          <a:off x="971600" y="5650200"/>
          <a:ext cx="72008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182354003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9608111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TOTALE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650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it-IT" sz="2000" b="1" dirty="0"/>
                        <a:t>TOTALE PROGETTO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3200" b="1" dirty="0"/>
                        <a:t>€      7.165.580,40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870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20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84874-1E88-0161-78E8-7D178D8B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49A13D52-B893-9AE1-7C81-905DB6298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dirty="0"/>
              <a:t> 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4AB1ADDC-B57D-0A38-18FC-7B6667BCD248}"/>
              </a:ext>
            </a:extLst>
          </p:cNvPr>
          <p:cNvSpPr txBox="1">
            <a:spLocks/>
          </p:cNvSpPr>
          <p:nvPr/>
        </p:nvSpPr>
        <p:spPr>
          <a:xfrm>
            <a:off x="685800" y="12449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FIGURINO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B30B2B-E14E-90CE-0DE1-E7D888A93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B1C20BA-BED8-3C05-972B-CF92B62602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1" name="imageSelected0">
            <a:extLst>
              <a:ext uri="{FF2B5EF4-FFF2-40B4-BE49-F238E27FC236}">
                <a16:creationId xmlns:a16="http://schemas.microsoft.com/office/drawing/2014/main" id="{8507FFF5-D368-4235-3AB8-99787061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FF25092-1AFC-EF45-180E-F4EE008B2F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32" t="27288" r="13585" b="18286"/>
          <a:stretch>
            <a:fillRect/>
          </a:stretch>
        </p:blipFill>
        <p:spPr>
          <a:xfrm>
            <a:off x="899592" y="1556792"/>
            <a:ext cx="7558608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50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5169F-9778-B255-6E7F-06462CBE4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4AAD6588-1B48-94BF-BF94-25525E534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dirty="0"/>
              <a:t> 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48A1516-798F-BA4A-FA8A-A0EA56DAAEF9}"/>
              </a:ext>
            </a:extLst>
          </p:cNvPr>
          <p:cNvSpPr txBox="1">
            <a:spLocks/>
          </p:cNvSpPr>
          <p:nvPr/>
        </p:nvSpPr>
        <p:spPr>
          <a:xfrm>
            <a:off x="685800" y="12449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DIAGRAMMA SCARICA/RICARICA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509579A-AE76-B0BB-1B46-94F4564AC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3193237-C2FB-4990-7700-7E5BA4CBA6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1" name="imageSelected0">
            <a:extLst>
              <a:ext uri="{FF2B5EF4-FFF2-40B4-BE49-F238E27FC236}">
                <a16:creationId xmlns:a16="http://schemas.microsoft.com/office/drawing/2014/main" id="{365E1CC8-BEC5-D762-C870-189571A00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7852837-2622-988A-6B98-E0FB0BEB8E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626" t="10800" r="16926" b="10800"/>
          <a:stretch/>
        </p:blipFill>
        <p:spPr>
          <a:xfrm>
            <a:off x="786976" y="1196752"/>
            <a:ext cx="757112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75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AE9F3-333B-9201-CB4A-EB3F77480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8FD99B63-2DD8-5EBC-3668-57DDA3329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29DFA5-A333-F462-DAF2-A418D49F1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409" y="1586657"/>
            <a:ext cx="8698254" cy="4578647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Gli sviluppi del progetto prevedono: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/>
              <a:t>Durata </a:t>
            </a:r>
            <a:r>
              <a:rPr lang="it-IT" dirty="0"/>
              <a:t>lavori da cronoprogramma pari a 150gg;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dirty="0"/>
              <a:t>Produzione materiale rotabile: 365 gg.</a:t>
            </a:r>
          </a:p>
          <a:p>
            <a:pPr algn="just"/>
            <a:endParaRPr lang="it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EC8009AC-87D9-333A-567D-65EC2D118431}"/>
              </a:ext>
            </a:extLst>
          </p:cNvPr>
          <p:cNvSpPr txBox="1">
            <a:spLocks/>
          </p:cNvSpPr>
          <p:nvPr/>
        </p:nvSpPr>
        <p:spPr>
          <a:xfrm>
            <a:off x="396518" y="15895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SVILUPPI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63A7EA9-5B39-7229-5865-AF853F4AF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7F11FAD-9134-0CD3-9457-347D3C39E5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1" name="imageSelected0">
            <a:extLst>
              <a:ext uri="{FF2B5EF4-FFF2-40B4-BE49-F238E27FC236}">
                <a16:creationId xmlns:a16="http://schemas.microsoft.com/office/drawing/2014/main" id="{6A14FBF5-B882-0093-4CC6-226981DA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48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22451-3040-578A-3F63-D2466E8D0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34A512C-BE0C-F8DE-207F-40F4FAF378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39466" y="5753465"/>
            <a:ext cx="1412776" cy="796292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34341551-603E-67C3-3AA8-F15F48D6E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8082"/>
            <a:ext cx="7772400" cy="1470025"/>
          </a:xfrm>
        </p:spPr>
        <p:txBody>
          <a:bodyPr>
            <a:normAutofit/>
          </a:bodyPr>
          <a:lstStyle/>
          <a:p>
            <a:r>
              <a:rPr lang="it-IT" sz="3200" dirty="0"/>
              <a:t>INFRASTRUTTURA ATTUALE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5C6989-004B-E432-8AA7-0FE09B57CA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Immagine 11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1CFF4F58-DBE8-03E5-23E8-102EAB4B3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989"/>
            <a:ext cx="9144000" cy="554039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72DF2E1-11C2-683F-1707-0D30EF641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6D81E20-75E6-6D6C-B57D-21DA7BCB67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9" name="imageSelected0">
            <a:extLst>
              <a:ext uri="{FF2B5EF4-FFF2-40B4-BE49-F238E27FC236}">
                <a16:creationId xmlns:a16="http://schemas.microsoft.com/office/drawing/2014/main" id="{FE94B89A-B929-2932-B6EA-0BDCA86A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328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5A44-880F-9CCC-6BEE-C0B01E771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2098D9-9C7E-6A39-6496-A97C32B9B2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39466" y="5753465"/>
            <a:ext cx="1412776" cy="796292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21915D15-221F-6419-8434-CC57F302E1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 descr="Immagine che contiene Aerofotogrammetria, Vista aerea, testo, mappa&#10;&#10;Descrizione generata automaticamente">
            <a:extLst>
              <a:ext uri="{FF2B5EF4-FFF2-40B4-BE49-F238E27FC236}">
                <a16:creationId xmlns:a16="http://schemas.microsoft.com/office/drawing/2014/main" id="{1A1B001C-E447-7256-C6A9-FFD62B309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44989"/>
            <a:ext cx="9144000" cy="554039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5B808E0-25B9-9794-3F59-3F581AD2A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83838E-B633-C666-0964-4C179A5174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0" name="imageSelected0">
            <a:extLst>
              <a:ext uri="{FF2B5EF4-FFF2-40B4-BE49-F238E27FC236}">
                <a16:creationId xmlns:a16="http://schemas.microsoft.com/office/drawing/2014/main" id="{8ADB434D-A65F-4D87-E40C-63CEFF7E5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57A2E604-A69B-141D-2389-9F01CEFD85E0}"/>
              </a:ext>
            </a:extLst>
          </p:cNvPr>
          <p:cNvSpPr txBox="1">
            <a:spLocks/>
          </p:cNvSpPr>
          <p:nvPr/>
        </p:nvSpPr>
        <p:spPr>
          <a:xfrm>
            <a:off x="685800" y="11808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/>
              <a:t>Infrastruttura in Esercizio: uso ATTUALE</a:t>
            </a:r>
          </a:p>
        </p:txBody>
      </p:sp>
    </p:spTree>
    <p:extLst>
      <p:ext uri="{BB962C8B-B14F-4D97-AF65-F5344CB8AC3E}">
        <p14:creationId xmlns:p14="http://schemas.microsoft.com/office/powerpoint/2010/main" val="269715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6BDD6-2275-5F26-EF1F-132CBFABA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9B449E7-4454-478D-4417-9EB7056FEF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39466" y="5753465"/>
            <a:ext cx="1412776" cy="796292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5331ED84-7841-F326-7AAE-C9C70BC65D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 descr="Immagine che contiene Aerofotogrammetria, testo, Vista aerea, mappa&#10;&#10;Descrizione generata automaticamente">
            <a:extLst>
              <a:ext uri="{FF2B5EF4-FFF2-40B4-BE49-F238E27FC236}">
                <a16:creationId xmlns:a16="http://schemas.microsoft.com/office/drawing/2014/main" id="{6A839665-0D2B-96A4-3794-E8FE9D3F8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44989"/>
            <a:ext cx="9144000" cy="554039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A1074DC-E988-83BD-E9B7-47F45646B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B92DBFC-9BEA-ED99-6454-D82416561B0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0" name="imageSelected0">
            <a:extLst>
              <a:ext uri="{FF2B5EF4-FFF2-40B4-BE49-F238E27FC236}">
                <a16:creationId xmlns:a16="http://schemas.microsoft.com/office/drawing/2014/main" id="{2D9CDA14-DDD0-A8E2-C355-32DF2D6F4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FEAEFEB-8F20-83E4-C33D-77C379A904C5}"/>
              </a:ext>
            </a:extLst>
          </p:cNvPr>
          <p:cNvSpPr txBox="1">
            <a:spLocks/>
          </p:cNvSpPr>
          <p:nvPr/>
        </p:nvSpPr>
        <p:spPr>
          <a:xfrm>
            <a:off x="685800" y="11808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/>
              <a:t>TRATTE IN ESERCIZIO (in verde) E</a:t>
            </a:r>
          </a:p>
          <a:p>
            <a:r>
              <a:rPr lang="it-IT" sz="3200" dirty="0"/>
              <a:t>TRATTE NON IN ESERCIZIO PUBB. (in giallo)</a:t>
            </a:r>
          </a:p>
        </p:txBody>
      </p:sp>
    </p:spTree>
    <p:extLst>
      <p:ext uri="{BB962C8B-B14F-4D97-AF65-F5344CB8AC3E}">
        <p14:creationId xmlns:p14="http://schemas.microsoft.com/office/powerpoint/2010/main" val="1675377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37319-D60C-5398-BE9F-B815DACA2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A42E38-7384-954D-9338-EE3AD2AC7F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39466" y="5753465"/>
            <a:ext cx="1412776" cy="796292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07DCD7EE-A8AD-C36D-81C4-AF4A3D14DA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5680F1-67C9-A266-6A06-AC1309586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40223B8-380F-0172-305E-3382D17A1E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0" name="imageSelected0">
            <a:extLst>
              <a:ext uri="{FF2B5EF4-FFF2-40B4-BE49-F238E27FC236}">
                <a16:creationId xmlns:a16="http://schemas.microsoft.com/office/drawing/2014/main" id="{39BD1EC1-779D-C350-406F-B27EF9F6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11">
            <a:extLst>
              <a:ext uri="{FF2B5EF4-FFF2-40B4-BE49-F238E27FC236}">
                <a16:creationId xmlns:a16="http://schemas.microsoft.com/office/drawing/2014/main" id="{2B45B365-D058-294E-3CB8-CC59930D4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CD48E8D4-0AC1-B03D-F65A-49BE23C91CC1}"/>
              </a:ext>
            </a:extLst>
          </p:cNvPr>
          <p:cNvSpPr txBox="1">
            <a:spLocks/>
          </p:cNvSpPr>
          <p:nvPr/>
        </p:nvSpPr>
        <p:spPr>
          <a:xfrm>
            <a:off x="685800" y="11808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/>
              <a:t>ANELLO FILOVIARIO</a:t>
            </a:r>
          </a:p>
        </p:txBody>
      </p:sp>
      <p:pic>
        <p:nvPicPr>
          <p:cNvPr id="8" name="Immagine 7" descr="Immagine che contiene testo, mappa, Aerofotogrammetria, aereo&#10;&#10;Descrizione generata automaticamente">
            <a:extLst>
              <a:ext uri="{FF2B5EF4-FFF2-40B4-BE49-F238E27FC236}">
                <a16:creationId xmlns:a16="http://schemas.microsoft.com/office/drawing/2014/main" id="{4F98004E-280A-C104-8F9C-2EFE7680D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44989"/>
            <a:ext cx="9144000" cy="554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89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8A0D3-981C-F06C-EC19-9D763A670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9E4F788-9CC2-0A95-1836-D4FA3F0BEA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39466" y="5753465"/>
            <a:ext cx="1412776" cy="796292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7EC2523C-2439-D2AA-147A-F916FF8CC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3A7418C-6035-0B4F-1CAA-19941248D4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 descr="Immagine che contiene mappa, testo, Aerofotogrammetria&#10;&#10;Descrizione generata automaticamente">
            <a:extLst>
              <a:ext uri="{FF2B5EF4-FFF2-40B4-BE49-F238E27FC236}">
                <a16:creationId xmlns:a16="http://schemas.microsoft.com/office/drawing/2014/main" id="{213EDCE7-9981-41EF-8291-DE7CBD11C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6490"/>
            <a:ext cx="9144000" cy="5540395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B22EB22E-F3E1-D3DA-887F-406178141926}"/>
              </a:ext>
            </a:extLst>
          </p:cNvPr>
          <p:cNvSpPr txBox="1">
            <a:spLocks/>
          </p:cNvSpPr>
          <p:nvPr/>
        </p:nvSpPr>
        <p:spPr>
          <a:xfrm>
            <a:off x="1000888" y="-348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In Giallo i tratti oggetto di </a:t>
            </a:r>
          </a:p>
          <a:p>
            <a:r>
              <a:rPr lang="it-IT" sz="3600" dirty="0"/>
              <a:t>prescrizioni del parere del CTP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C0C8673-FA6A-DFF8-EEE2-4E496AE3F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A653E83-5053-68D4-FD22-A5FDFA2CCF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1" name="imageSelected0">
            <a:extLst>
              <a:ext uri="{FF2B5EF4-FFF2-40B4-BE49-F238E27FC236}">
                <a16:creationId xmlns:a16="http://schemas.microsoft.com/office/drawing/2014/main" id="{105027BC-2668-BE09-0BEF-177F885F5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4639E3C1-040B-4518-2E1B-98C55CF1702A}"/>
              </a:ext>
            </a:extLst>
          </p:cNvPr>
          <p:cNvCxnSpPr>
            <a:cxnSpLocks/>
          </p:cNvCxnSpPr>
          <p:nvPr/>
        </p:nvCxnSpPr>
        <p:spPr>
          <a:xfrm flipV="1">
            <a:off x="5652120" y="2780928"/>
            <a:ext cx="576064" cy="151216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moria ad accesso sequenziale 3">
            <a:extLst>
              <a:ext uri="{FF2B5EF4-FFF2-40B4-BE49-F238E27FC236}">
                <a16:creationId xmlns:a16="http://schemas.microsoft.com/office/drawing/2014/main" id="{5015A9FE-A231-69B7-E952-630B31AAAC49}"/>
              </a:ext>
            </a:extLst>
          </p:cNvPr>
          <p:cNvSpPr/>
          <p:nvPr/>
        </p:nvSpPr>
        <p:spPr>
          <a:xfrm>
            <a:off x="3995936" y="3063534"/>
            <a:ext cx="1656184" cy="540060"/>
          </a:xfrm>
          <a:prstGeom prst="flowChartMagneticTap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Galleria </a:t>
            </a:r>
            <a:r>
              <a:rPr lang="it-IT" dirty="0" err="1"/>
              <a:t>Risorgim</a:t>
            </a:r>
            <a:r>
              <a:rPr lang="it-IT" dirty="0"/>
              <a:t>.</a:t>
            </a:r>
          </a:p>
        </p:txBody>
      </p:sp>
      <p:sp>
        <p:nvSpPr>
          <p:cNvPr id="6" name="Memoria ad accesso sequenziale 5">
            <a:extLst>
              <a:ext uri="{FF2B5EF4-FFF2-40B4-BE49-F238E27FC236}">
                <a16:creationId xmlns:a16="http://schemas.microsoft.com/office/drawing/2014/main" id="{23C86801-C151-1FF6-256A-C3487DFF26DB}"/>
              </a:ext>
            </a:extLst>
          </p:cNvPr>
          <p:cNvSpPr/>
          <p:nvPr/>
        </p:nvSpPr>
        <p:spPr>
          <a:xfrm>
            <a:off x="3420628" y="4023066"/>
            <a:ext cx="1656184" cy="540060"/>
          </a:xfrm>
          <a:prstGeom prst="flowChartMagneticTap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Via della Resistenza</a:t>
            </a:r>
          </a:p>
        </p:txBody>
      </p:sp>
      <p:sp>
        <p:nvSpPr>
          <p:cNvPr id="12" name="Memoria ad accesso sequenziale 11">
            <a:extLst>
              <a:ext uri="{FF2B5EF4-FFF2-40B4-BE49-F238E27FC236}">
                <a16:creationId xmlns:a16="http://schemas.microsoft.com/office/drawing/2014/main" id="{F307286A-7E72-B242-ACDA-40982B805294}"/>
              </a:ext>
            </a:extLst>
          </p:cNvPr>
          <p:cNvSpPr/>
          <p:nvPr/>
        </p:nvSpPr>
        <p:spPr>
          <a:xfrm>
            <a:off x="2305472" y="4926890"/>
            <a:ext cx="1656184" cy="540060"/>
          </a:xfrm>
          <a:prstGeom prst="flowChartMagneticTap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Viadotto </a:t>
            </a:r>
            <a:r>
              <a:rPr lang="it-IT" dirty="0" err="1"/>
              <a:t>Ricostruz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11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1E6AF-1D4B-9670-1274-DD4F258B2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417697D-5F62-9CE0-2AC9-D260A04C7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1682FD-33A2-FDE8-27B8-2AA2CE162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3B699FF-5806-DD9E-43C9-8A905190E0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0" name="imageSelected0">
            <a:extLst>
              <a:ext uri="{FF2B5EF4-FFF2-40B4-BE49-F238E27FC236}">
                <a16:creationId xmlns:a16="http://schemas.microsoft.com/office/drawing/2014/main" id="{4CC893E2-D902-E1D1-37DF-8AD97E040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11">
            <a:extLst>
              <a:ext uri="{FF2B5EF4-FFF2-40B4-BE49-F238E27FC236}">
                <a16:creationId xmlns:a16="http://schemas.microsoft.com/office/drawing/2014/main" id="{AEAC4C2B-C43A-0EB8-96BE-CD6D92253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331F331B-A84A-08FE-56E9-BDC890C9DC70}"/>
              </a:ext>
            </a:extLst>
          </p:cNvPr>
          <p:cNvSpPr txBox="1">
            <a:spLocks/>
          </p:cNvSpPr>
          <p:nvPr/>
        </p:nvSpPr>
        <p:spPr>
          <a:xfrm>
            <a:off x="685800" y="11808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/>
              <a:t>ANELLO FILOVIARIO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43C9B8BB-A77D-B2C5-55CC-EA0EB392AB6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73252" y="1219403"/>
            <a:ext cx="7184851" cy="538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5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8A0D3-981C-F06C-EC19-9D763A670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7EC2523C-2439-D2AA-147A-F916FF8CC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3A7418C-6035-0B4F-1CAA-19941248D4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B22EB22E-F3E1-D3DA-887F-406178141926}"/>
              </a:ext>
            </a:extLst>
          </p:cNvPr>
          <p:cNvSpPr txBox="1">
            <a:spLocks/>
          </p:cNvSpPr>
          <p:nvPr/>
        </p:nvSpPr>
        <p:spPr>
          <a:xfrm>
            <a:off x="1121807" y="6181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Punti di Ricarica su bifilare da adeguare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C0C8673-FA6A-DFF8-EEE2-4E496AE3F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A653E83-5053-68D4-FD22-A5FDFA2CCF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1" name="imageSelected0">
            <a:extLst>
              <a:ext uri="{FF2B5EF4-FFF2-40B4-BE49-F238E27FC236}">
                <a16:creationId xmlns:a16="http://schemas.microsoft.com/office/drawing/2014/main" id="{105027BC-2668-BE09-0BEF-177F885F5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7C70E24-969A-FD75-1FB2-FCD3CE3A3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865" y="1268760"/>
            <a:ext cx="6501111" cy="53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20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A52E0-DA09-CFF1-4D90-524B4505C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E756B013-3659-5D79-3CB8-B2F4792DA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dirty="0"/>
              <a:t> 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FFA8700-50AA-1A7F-A358-40C91B401AE6}"/>
              </a:ext>
            </a:extLst>
          </p:cNvPr>
          <p:cNvSpPr txBox="1">
            <a:spLocks/>
          </p:cNvSpPr>
          <p:nvPr/>
        </p:nvSpPr>
        <p:spPr>
          <a:xfrm>
            <a:off x="1121807" y="6181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P.zza Cavour (Via Frediani)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1A44F82-E4C9-3D27-E203-481FBAE60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6" y="95890"/>
            <a:ext cx="853998" cy="481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EBE7E7-A479-7719-08F7-15CB8AA3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95890"/>
            <a:ext cx="979832" cy="596806"/>
          </a:xfrm>
          <a:prstGeom prst="rect">
            <a:avLst/>
          </a:prstGeom>
        </p:spPr>
      </p:pic>
      <p:pic>
        <p:nvPicPr>
          <p:cNvPr id="11" name="imageSelected0">
            <a:extLst>
              <a:ext uri="{FF2B5EF4-FFF2-40B4-BE49-F238E27FC236}">
                <a16:creationId xmlns:a16="http://schemas.microsoft.com/office/drawing/2014/main" id="{DB5ED089-B83A-C58F-0502-629839F89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03" y="74312"/>
            <a:ext cx="611560" cy="7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2146036-4E64-8345-EC39-AFE43686DB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800" b="22001"/>
          <a:stretch/>
        </p:blipFill>
        <p:spPr>
          <a:xfrm>
            <a:off x="0" y="1412776"/>
            <a:ext cx="9144000" cy="345638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DF350B-C9ED-8598-BE17-ED7490ACCC76}"/>
              </a:ext>
            </a:extLst>
          </p:cNvPr>
          <p:cNvSpPr txBox="1"/>
          <p:nvPr/>
        </p:nvSpPr>
        <p:spPr>
          <a:xfrm>
            <a:off x="1371600" y="5157192"/>
            <a:ext cx="69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PIANO DI ELETTRIFICAZIONE DI PIAZZA CAVOUR</a:t>
            </a:r>
          </a:p>
        </p:txBody>
      </p:sp>
    </p:spTree>
    <p:extLst>
      <p:ext uri="{BB962C8B-B14F-4D97-AF65-F5344CB8AC3E}">
        <p14:creationId xmlns:p14="http://schemas.microsoft.com/office/powerpoint/2010/main" val="1247996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zione_cone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ivers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nivers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presentazione_conero</Template>
  <TotalTime>1607</TotalTime>
  <Words>180</Words>
  <Application>Microsoft Office PowerPoint</Application>
  <PresentationFormat>Presentazione su schermo (4:3)</PresentationFormat>
  <Paragraphs>57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Franklin Gothic Book</vt:lpstr>
      <vt:lpstr>Perpetua</vt:lpstr>
      <vt:lpstr>presentazione_conero</vt:lpstr>
      <vt:lpstr>POTENZIAMENTO E VALORIZZAZIONE DELL’ANELLO FILOVIARIO ESISTENTE DI ANCONA, COMPRESI NODI DI INTERSCAMBIO</vt:lpstr>
      <vt:lpstr>INFRASTRUTTURA ATTUALE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LOTTA ALL’EVASIONE</dc:title>
  <dc:creator>al b</dc:creator>
  <cp:lastModifiedBy>Paride Gasparini</cp:lastModifiedBy>
  <cp:revision>138</cp:revision>
  <cp:lastPrinted>2024-04-04T08:27:44Z</cp:lastPrinted>
  <dcterms:created xsi:type="dcterms:W3CDTF">2017-01-27T14:50:46Z</dcterms:created>
  <dcterms:modified xsi:type="dcterms:W3CDTF">2026-02-13T08:58:11Z</dcterms:modified>
</cp:coreProperties>
</file>