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notesMasterIdLst>
    <p:notesMasterId r:id="rId11"/>
  </p:notesMasterIdLst>
  <p:sldIdLst>
    <p:sldId id="318" r:id="rId2"/>
    <p:sldId id="320" r:id="rId3"/>
    <p:sldId id="317" r:id="rId4"/>
    <p:sldId id="310" r:id="rId5"/>
    <p:sldId id="311" r:id="rId6"/>
    <p:sldId id="312" r:id="rId7"/>
    <p:sldId id="309" r:id="rId8"/>
    <p:sldId id="313" r:id="rId9"/>
    <p:sldId id="315" r:id="rId10"/>
  </p:sldIdLst>
  <p:sldSz cx="12192000" cy="6858000"/>
  <p:notesSz cx="7099300" cy="10234613"/>
  <p:embeddedFontLst>
    <p:embeddedFont>
      <p:font typeface="Bahnschrift" panose="020B0502040204020203" pitchFamily="34" charset="0"/>
      <p:regular r:id="rId12"/>
      <p:bold r:id="rId13"/>
    </p:embeddedFont>
    <p:embeddedFont>
      <p:font typeface="Bahnschrift SemiBold" panose="020B0502040204020203" pitchFamily="34" charset="0"/>
      <p:bold r:id="rId14"/>
    </p:embeddedFont>
    <p:embeddedFont>
      <p:font typeface="Calibri Light" panose="020F0302020204030204" pitchFamily="34" charset="0"/>
      <p:regular r:id="rId15"/>
      <p:italic r:id="rId16"/>
    </p:embeddedFont>
    <p:embeddedFont>
      <p:font typeface="Calibri" panose="020F0502020204030204" pitchFamily="34" charset="0"/>
      <p:regular r:id="rId17"/>
      <p:bold r:id="rId18"/>
      <p:italic r:id="rId19"/>
      <p:boldItalic r:id="rId2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senza titolo" id="{105C6C35-4BA8-4D38-A0DD-1FECF03AEA86}">
          <p14:sldIdLst>
            <p14:sldId id="318"/>
            <p14:sldId id="320"/>
            <p14:sldId id="317"/>
            <p14:sldId id="310"/>
            <p14:sldId id="311"/>
            <p14:sldId id="312"/>
            <p14:sldId id="309"/>
            <p14:sldId id="313"/>
            <p14:sldId id="31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BFA"/>
    <a:srgbClr val="007AF5"/>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58" autoAdjust="0"/>
    <p:restoredTop sz="94660"/>
  </p:normalViewPr>
  <p:slideViewPr>
    <p:cSldViewPr snapToGrid="0">
      <p:cViewPr varScale="1">
        <p:scale>
          <a:sx n="114" d="100"/>
          <a:sy n="114" d="100"/>
        </p:scale>
        <p:origin x="72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4" y="1"/>
            <a:ext cx="3075647" cy="513120"/>
          </a:xfrm>
          <a:prstGeom prst="rect">
            <a:avLst/>
          </a:prstGeom>
        </p:spPr>
        <p:txBody>
          <a:bodyPr vert="horz" lIns="94577" tIns="47288" rIns="94577" bIns="47288" rtlCol="0"/>
          <a:lstStyle>
            <a:lvl1pPr algn="l">
              <a:defRPr sz="1200"/>
            </a:lvl1pPr>
          </a:lstStyle>
          <a:p>
            <a:endParaRPr lang="it-IT"/>
          </a:p>
        </p:txBody>
      </p:sp>
      <p:sp>
        <p:nvSpPr>
          <p:cNvPr id="3" name="Segnaposto data 2"/>
          <p:cNvSpPr>
            <a:spLocks noGrp="1"/>
          </p:cNvSpPr>
          <p:nvPr>
            <p:ph type="dt" idx="1"/>
          </p:nvPr>
        </p:nvSpPr>
        <p:spPr>
          <a:xfrm>
            <a:off x="4022003" y="1"/>
            <a:ext cx="3075646" cy="513120"/>
          </a:xfrm>
          <a:prstGeom prst="rect">
            <a:avLst/>
          </a:prstGeom>
        </p:spPr>
        <p:txBody>
          <a:bodyPr vert="horz" lIns="94577" tIns="47288" rIns="94577" bIns="47288" rtlCol="0"/>
          <a:lstStyle>
            <a:lvl1pPr algn="r">
              <a:defRPr sz="1200"/>
            </a:lvl1pPr>
          </a:lstStyle>
          <a:p>
            <a:fld id="{7698969B-D11C-4EB5-8B1D-2A340BCCBD3C}" type="datetimeFigureOut">
              <a:rPr lang="it-IT" smtClean="0"/>
              <a:t>25/11/2025</a:t>
            </a:fld>
            <a:endParaRPr lang="it-IT"/>
          </a:p>
        </p:txBody>
      </p:sp>
      <p:sp>
        <p:nvSpPr>
          <p:cNvPr id="4" name="Segnaposto immagine diapositiva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4577" tIns="47288" rIns="94577" bIns="47288" rtlCol="0" anchor="ctr"/>
          <a:lstStyle/>
          <a:p>
            <a:endParaRPr lang="it-IT"/>
          </a:p>
        </p:txBody>
      </p:sp>
      <p:sp>
        <p:nvSpPr>
          <p:cNvPr id="5" name="Segnaposto note 4"/>
          <p:cNvSpPr>
            <a:spLocks noGrp="1"/>
          </p:cNvSpPr>
          <p:nvPr>
            <p:ph type="body" sz="quarter" idx="3"/>
          </p:nvPr>
        </p:nvSpPr>
        <p:spPr>
          <a:xfrm>
            <a:off x="709767" y="4925297"/>
            <a:ext cx="5679770" cy="4029786"/>
          </a:xfrm>
          <a:prstGeom prst="rect">
            <a:avLst/>
          </a:prstGeom>
        </p:spPr>
        <p:txBody>
          <a:bodyPr vert="horz" lIns="94577" tIns="47288" rIns="94577" bIns="47288"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4" y="9721495"/>
            <a:ext cx="3075647" cy="513120"/>
          </a:xfrm>
          <a:prstGeom prst="rect">
            <a:avLst/>
          </a:prstGeom>
        </p:spPr>
        <p:txBody>
          <a:bodyPr vert="horz" lIns="94577" tIns="47288" rIns="94577" bIns="47288" rtlCol="0" anchor="b"/>
          <a:lstStyle>
            <a:lvl1pPr algn="l">
              <a:defRPr sz="1200"/>
            </a:lvl1pPr>
          </a:lstStyle>
          <a:p>
            <a:endParaRPr lang="it-IT"/>
          </a:p>
        </p:txBody>
      </p:sp>
      <p:sp>
        <p:nvSpPr>
          <p:cNvPr id="7" name="Segnaposto numero diapositiva 6"/>
          <p:cNvSpPr>
            <a:spLocks noGrp="1"/>
          </p:cNvSpPr>
          <p:nvPr>
            <p:ph type="sldNum" sz="quarter" idx="5"/>
          </p:nvPr>
        </p:nvSpPr>
        <p:spPr>
          <a:xfrm>
            <a:off x="4022003" y="9721495"/>
            <a:ext cx="3075646" cy="513120"/>
          </a:xfrm>
          <a:prstGeom prst="rect">
            <a:avLst/>
          </a:prstGeom>
        </p:spPr>
        <p:txBody>
          <a:bodyPr vert="horz" lIns="94577" tIns="47288" rIns="94577" bIns="47288" rtlCol="0" anchor="b"/>
          <a:lstStyle>
            <a:lvl1pPr algn="r">
              <a:defRPr sz="1200"/>
            </a:lvl1pPr>
          </a:lstStyle>
          <a:p>
            <a:fld id="{D263C012-054C-4BB9-BA72-F6B2402D33AA}" type="slidenum">
              <a:rPr lang="it-IT" smtClean="0"/>
              <a:t>‹N›</a:t>
            </a:fld>
            <a:endParaRPr lang="it-IT"/>
          </a:p>
        </p:txBody>
      </p:sp>
    </p:spTree>
    <p:extLst>
      <p:ext uri="{BB962C8B-B14F-4D97-AF65-F5344CB8AC3E}">
        <p14:creationId xmlns:p14="http://schemas.microsoft.com/office/powerpoint/2010/main" val="133227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D263C012-054C-4BB9-BA72-F6B2402D33AA}" type="slidenum">
              <a:rPr lang="it-IT" smtClean="0"/>
              <a:t>1</a:t>
            </a:fld>
            <a:endParaRPr lang="it-IT"/>
          </a:p>
        </p:txBody>
      </p:sp>
    </p:spTree>
    <p:extLst>
      <p:ext uri="{BB962C8B-B14F-4D97-AF65-F5344CB8AC3E}">
        <p14:creationId xmlns:p14="http://schemas.microsoft.com/office/powerpoint/2010/main" val="2228717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D263C012-054C-4BB9-BA72-F6B2402D33AA}" type="slidenum">
              <a:rPr lang="it-IT" smtClean="0"/>
              <a:t>2</a:t>
            </a:fld>
            <a:endParaRPr lang="it-IT"/>
          </a:p>
        </p:txBody>
      </p:sp>
    </p:spTree>
    <p:extLst>
      <p:ext uri="{BB962C8B-B14F-4D97-AF65-F5344CB8AC3E}">
        <p14:creationId xmlns:p14="http://schemas.microsoft.com/office/powerpoint/2010/main" val="1949304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D263C012-054C-4BB9-BA72-F6B2402D33AA}" type="slidenum">
              <a:rPr lang="it-IT" smtClean="0"/>
              <a:t>3</a:t>
            </a:fld>
            <a:endParaRPr lang="it-IT"/>
          </a:p>
        </p:txBody>
      </p:sp>
    </p:spTree>
    <p:extLst>
      <p:ext uri="{BB962C8B-B14F-4D97-AF65-F5344CB8AC3E}">
        <p14:creationId xmlns:p14="http://schemas.microsoft.com/office/powerpoint/2010/main" val="2752782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D263C012-054C-4BB9-BA72-F6B2402D33AA}" type="slidenum">
              <a:rPr lang="it-IT" smtClean="0"/>
              <a:t>4</a:t>
            </a:fld>
            <a:endParaRPr lang="it-IT"/>
          </a:p>
        </p:txBody>
      </p:sp>
    </p:spTree>
    <p:extLst>
      <p:ext uri="{BB962C8B-B14F-4D97-AF65-F5344CB8AC3E}">
        <p14:creationId xmlns:p14="http://schemas.microsoft.com/office/powerpoint/2010/main" val="696117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D263C012-054C-4BB9-BA72-F6B2402D33AA}" type="slidenum">
              <a:rPr lang="it-IT" smtClean="0"/>
              <a:t>5</a:t>
            </a:fld>
            <a:endParaRPr lang="it-IT"/>
          </a:p>
        </p:txBody>
      </p:sp>
    </p:spTree>
    <p:extLst>
      <p:ext uri="{BB962C8B-B14F-4D97-AF65-F5344CB8AC3E}">
        <p14:creationId xmlns:p14="http://schemas.microsoft.com/office/powerpoint/2010/main" val="4143200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D263C012-054C-4BB9-BA72-F6B2402D33AA}" type="slidenum">
              <a:rPr lang="it-IT" smtClean="0"/>
              <a:t>6</a:t>
            </a:fld>
            <a:endParaRPr lang="it-IT"/>
          </a:p>
        </p:txBody>
      </p:sp>
    </p:spTree>
    <p:extLst>
      <p:ext uri="{BB962C8B-B14F-4D97-AF65-F5344CB8AC3E}">
        <p14:creationId xmlns:p14="http://schemas.microsoft.com/office/powerpoint/2010/main" val="2256428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D263C012-054C-4BB9-BA72-F6B2402D33AA}" type="slidenum">
              <a:rPr lang="it-IT" smtClean="0"/>
              <a:t>7</a:t>
            </a:fld>
            <a:endParaRPr lang="it-IT"/>
          </a:p>
        </p:txBody>
      </p:sp>
    </p:spTree>
    <p:extLst>
      <p:ext uri="{BB962C8B-B14F-4D97-AF65-F5344CB8AC3E}">
        <p14:creationId xmlns:p14="http://schemas.microsoft.com/office/powerpoint/2010/main" val="3242549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D263C012-054C-4BB9-BA72-F6B2402D33AA}" type="slidenum">
              <a:rPr lang="it-IT" smtClean="0"/>
              <a:t>8</a:t>
            </a:fld>
            <a:endParaRPr lang="it-IT"/>
          </a:p>
        </p:txBody>
      </p:sp>
    </p:spTree>
    <p:extLst>
      <p:ext uri="{BB962C8B-B14F-4D97-AF65-F5344CB8AC3E}">
        <p14:creationId xmlns:p14="http://schemas.microsoft.com/office/powerpoint/2010/main" val="2188585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D263C012-054C-4BB9-BA72-F6B2402D33AA}" type="slidenum">
              <a:rPr lang="it-IT" smtClean="0"/>
              <a:t>9</a:t>
            </a:fld>
            <a:endParaRPr lang="it-IT"/>
          </a:p>
        </p:txBody>
      </p:sp>
    </p:spTree>
    <p:extLst>
      <p:ext uri="{BB962C8B-B14F-4D97-AF65-F5344CB8AC3E}">
        <p14:creationId xmlns:p14="http://schemas.microsoft.com/office/powerpoint/2010/main" val="526356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9D25B133-BE9A-45FD-B02C-6CAAC6EEFE65}" type="datetimeFigureOut">
              <a:rPr lang="it-IT" smtClean="0"/>
              <a:t>25/11/2025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98D9059-F9B7-435E-BED9-5710E7A26184}" type="slidenum">
              <a:rPr lang="it-IT" smtClean="0"/>
              <a:t>‹N›</a:t>
            </a:fld>
            <a:endParaRPr lang="it-IT"/>
          </a:p>
        </p:txBody>
      </p:sp>
    </p:spTree>
    <p:extLst>
      <p:ext uri="{BB962C8B-B14F-4D97-AF65-F5344CB8AC3E}">
        <p14:creationId xmlns:p14="http://schemas.microsoft.com/office/powerpoint/2010/main" val="241032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9D25B133-BE9A-45FD-B02C-6CAAC6EEFE65}" type="datetimeFigureOut">
              <a:rPr lang="it-IT" smtClean="0"/>
              <a:t>25/11/2025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98D9059-F9B7-435E-BED9-5710E7A26184}" type="slidenum">
              <a:rPr lang="it-IT" smtClean="0"/>
              <a:t>‹N›</a:t>
            </a:fld>
            <a:endParaRPr lang="it-IT"/>
          </a:p>
        </p:txBody>
      </p:sp>
    </p:spTree>
    <p:extLst>
      <p:ext uri="{BB962C8B-B14F-4D97-AF65-F5344CB8AC3E}">
        <p14:creationId xmlns:p14="http://schemas.microsoft.com/office/powerpoint/2010/main" val="2384460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9D25B133-BE9A-45FD-B02C-6CAAC6EEFE65}" type="datetimeFigureOut">
              <a:rPr lang="it-IT" smtClean="0"/>
              <a:t>25/11/2025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98D9059-F9B7-435E-BED9-5710E7A26184}" type="slidenum">
              <a:rPr lang="it-IT" smtClean="0"/>
              <a:t>‹N›</a:t>
            </a:fld>
            <a:endParaRPr lang="it-IT"/>
          </a:p>
        </p:txBody>
      </p:sp>
    </p:spTree>
    <p:extLst>
      <p:ext uri="{BB962C8B-B14F-4D97-AF65-F5344CB8AC3E}">
        <p14:creationId xmlns:p14="http://schemas.microsoft.com/office/powerpoint/2010/main" val="1946327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9D25B133-BE9A-45FD-B02C-6CAAC6EEFE65}" type="datetimeFigureOut">
              <a:rPr lang="it-IT" smtClean="0"/>
              <a:t>25/11/2025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98D9059-F9B7-435E-BED9-5710E7A26184}" type="slidenum">
              <a:rPr lang="it-IT" smtClean="0"/>
              <a:t>‹N›</a:t>
            </a:fld>
            <a:endParaRPr lang="it-IT"/>
          </a:p>
        </p:txBody>
      </p:sp>
    </p:spTree>
    <p:extLst>
      <p:ext uri="{BB962C8B-B14F-4D97-AF65-F5344CB8AC3E}">
        <p14:creationId xmlns:p14="http://schemas.microsoft.com/office/powerpoint/2010/main" val="1892351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9D25B133-BE9A-45FD-B02C-6CAAC6EEFE65}" type="datetimeFigureOut">
              <a:rPr lang="it-IT" smtClean="0"/>
              <a:t>25/11/2025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98D9059-F9B7-435E-BED9-5710E7A26184}" type="slidenum">
              <a:rPr lang="it-IT" smtClean="0"/>
              <a:t>‹N›</a:t>
            </a:fld>
            <a:endParaRPr lang="it-IT"/>
          </a:p>
        </p:txBody>
      </p:sp>
    </p:spTree>
    <p:extLst>
      <p:ext uri="{BB962C8B-B14F-4D97-AF65-F5344CB8AC3E}">
        <p14:creationId xmlns:p14="http://schemas.microsoft.com/office/powerpoint/2010/main" val="2683170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9D25B133-BE9A-45FD-B02C-6CAAC6EEFE65}" type="datetimeFigureOut">
              <a:rPr lang="it-IT" smtClean="0"/>
              <a:t>25/11/2025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298D9059-F9B7-435E-BED9-5710E7A26184}" type="slidenum">
              <a:rPr lang="it-IT" smtClean="0"/>
              <a:t>‹N›</a:t>
            </a:fld>
            <a:endParaRPr lang="it-IT"/>
          </a:p>
        </p:txBody>
      </p:sp>
    </p:spTree>
    <p:extLst>
      <p:ext uri="{BB962C8B-B14F-4D97-AF65-F5344CB8AC3E}">
        <p14:creationId xmlns:p14="http://schemas.microsoft.com/office/powerpoint/2010/main" val="3959630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9D25B133-BE9A-45FD-B02C-6CAAC6EEFE65}" type="datetimeFigureOut">
              <a:rPr lang="it-IT" smtClean="0"/>
              <a:t>25/11/2025</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298D9059-F9B7-435E-BED9-5710E7A26184}" type="slidenum">
              <a:rPr lang="it-IT" smtClean="0"/>
              <a:t>‹N›</a:t>
            </a:fld>
            <a:endParaRPr lang="it-IT"/>
          </a:p>
        </p:txBody>
      </p:sp>
    </p:spTree>
    <p:extLst>
      <p:ext uri="{BB962C8B-B14F-4D97-AF65-F5344CB8AC3E}">
        <p14:creationId xmlns:p14="http://schemas.microsoft.com/office/powerpoint/2010/main" val="1388312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9D25B133-BE9A-45FD-B02C-6CAAC6EEFE65}" type="datetimeFigureOut">
              <a:rPr lang="it-IT" smtClean="0"/>
              <a:t>25/11/2025</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298D9059-F9B7-435E-BED9-5710E7A26184}" type="slidenum">
              <a:rPr lang="it-IT" smtClean="0"/>
              <a:t>‹N›</a:t>
            </a:fld>
            <a:endParaRPr lang="it-IT"/>
          </a:p>
        </p:txBody>
      </p:sp>
    </p:spTree>
    <p:extLst>
      <p:ext uri="{BB962C8B-B14F-4D97-AF65-F5344CB8AC3E}">
        <p14:creationId xmlns:p14="http://schemas.microsoft.com/office/powerpoint/2010/main" val="100229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25B133-BE9A-45FD-B02C-6CAAC6EEFE65}" type="datetimeFigureOut">
              <a:rPr lang="it-IT" smtClean="0"/>
              <a:t>25/11/2025</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298D9059-F9B7-435E-BED9-5710E7A26184}" type="slidenum">
              <a:rPr lang="it-IT" smtClean="0"/>
              <a:t>‹N›</a:t>
            </a:fld>
            <a:endParaRPr lang="it-IT"/>
          </a:p>
        </p:txBody>
      </p:sp>
    </p:spTree>
    <p:extLst>
      <p:ext uri="{BB962C8B-B14F-4D97-AF65-F5344CB8AC3E}">
        <p14:creationId xmlns:p14="http://schemas.microsoft.com/office/powerpoint/2010/main" val="2383981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9D25B133-BE9A-45FD-B02C-6CAAC6EEFE65}" type="datetimeFigureOut">
              <a:rPr lang="it-IT" smtClean="0"/>
              <a:t>25/11/2025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298D9059-F9B7-435E-BED9-5710E7A26184}" type="slidenum">
              <a:rPr lang="it-IT" smtClean="0"/>
              <a:t>‹N›</a:t>
            </a:fld>
            <a:endParaRPr lang="it-IT"/>
          </a:p>
        </p:txBody>
      </p:sp>
    </p:spTree>
    <p:extLst>
      <p:ext uri="{BB962C8B-B14F-4D97-AF65-F5344CB8AC3E}">
        <p14:creationId xmlns:p14="http://schemas.microsoft.com/office/powerpoint/2010/main" val="3332910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9D25B133-BE9A-45FD-B02C-6CAAC6EEFE65}" type="datetimeFigureOut">
              <a:rPr lang="it-IT" smtClean="0"/>
              <a:t>25/11/2025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298D9059-F9B7-435E-BED9-5710E7A26184}" type="slidenum">
              <a:rPr lang="it-IT" smtClean="0"/>
              <a:t>‹N›</a:t>
            </a:fld>
            <a:endParaRPr lang="it-IT"/>
          </a:p>
        </p:txBody>
      </p:sp>
    </p:spTree>
    <p:extLst>
      <p:ext uri="{BB962C8B-B14F-4D97-AF65-F5344CB8AC3E}">
        <p14:creationId xmlns:p14="http://schemas.microsoft.com/office/powerpoint/2010/main" val="249706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25B133-BE9A-45FD-B02C-6CAAC6EEFE65}" type="datetimeFigureOut">
              <a:rPr lang="it-IT" smtClean="0"/>
              <a:t>25/11/2025</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8D9059-F9B7-435E-BED9-5710E7A26184}" type="slidenum">
              <a:rPr lang="it-IT" smtClean="0"/>
              <a:t>‹N›</a:t>
            </a:fld>
            <a:endParaRPr lang="it-IT"/>
          </a:p>
        </p:txBody>
      </p:sp>
    </p:spTree>
    <p:extLst>
      <p:ext uri="{BB962C8B-B14F-4D97-AF65-F5344CB8AC3E}">
        <p14:creationId xmlns:p14="http://schemas.microsoft.com/office/powerpoint/2010/main" val="11679220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469900" y="171328"/>
            <a:ext cx="11353800" cy="738664"/>
          </a:xfrm>
          <a:prstGeom prst="rect">
            <a:avLst/>
          </a:prstGeom>
          <a:noFill/>
          <a:ln w="12700">
            <a:solidFill>
              <a:srgbClr val="007AF5"/>
            </a:solidFill>
          </a:ln>
        </p:spPr>
        <p:txBody>
          <a:bodyPr wrap="square" rtlCol="0">
            <a:spAutoFit/>
          </a:bodyPr>
          <a:lstStyle/>
          <a:p>
            <a:pPr algn="ctr"/>
            <a:r>
              <a:rPr lang="it-IT" sz="2200" dirty="0" smtClean="0">
                <a:solidFill>
                  <a:srgbClr val="007AF5"/>
                </a:solidFill>
                <a:latin typeface="Bahnschrift" panose="020B0502040204020203" pitchFamily="34" charset="0"/>
              </a:rPr>
              <a:t>COMUNE DI ANCONA                                                                   </a:t>
            </a:r>
          </a:p>
          <a:p>
            <a:pPr algn="ctr"/>
            <a:r>
              <a:rPr lang="it-IT" sz="2000" dirty="0">
                <a:solidFill>
                  <a:srgbClr val="007AF5"/>
                </a:solidFill>
                <a:latin typeface="Bahnschrift" panose="020B0502040204020203" pitchFamily="34" charset="0"/>
              </a:rPr>
              <a:t>U.O. INFRASTRUTTURE VIARIE E DIFESA DEL SUOLO</a:t>
            </a:r>
          </a:p>
        </p:txBody>
      </p:sp>
      <p:pic>
        <p:nvPicPr>
          <p:cNvPr id="13" name="Immagin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7964" y="1061421"/>
            <a:ext cx="8397671" cy="5796579"/>
          </a:xfrm>
          <a:prstGeom prst="rect">
            <a:avLst/>
          </a:prstGeom>
          <a:effectLst>
            <a:outerShdw blurRad="63500" sx="102000" sy="102000" algn="ctr" rotWithShape="0">
              <a:prstClr val="black">
                <a:alpha val="40000"/>
              </a:prstClr>
            </a:outerShdw>
          </a:effectLst>
        </p:spPr>
      </p:pic>
      <p:sp>
        <p:nvSpPr>
          <p:cNvPr id="2" name="Parentesi graffa aperta 1"/>
          <p:cNvSpPr/>
          <p:nvPr/>
        </p:nvSpPr>
        <p:spPr>
          <a:xfrm>
            <a:off x="3481431" y="5805181"/>
            <a:ext cx="155448" cy="914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3" name="Parentesi graffa aperta 2"/>
          <p:cNvSpPr/>
          <p:nvPr/>
        </p:nvSpPr>
        <p:spPr>
          <a:xfrm>
            <a:off x="4928784" y="5805181"/>
            <a:ext cx="155448" cy="914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 name="Parentesi graffa aperta 3"/>
          <p:cNvSpPr/>
          <p:nvPr/>
        </p:nvSpPr>
        <p:spPr>
          <a:xfrm>
            <a:off x="2025940" y="5150839"/>
            <a:ext cx="163585" cy="62853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5" name="Parentesi graffa aperta 4"/>
          <p:cNvSpPr/>
          <p:nvPr/>
        </p:nvSpPr>
        <p:spPr>
          <a:xfrm>
            <a:off x="2088858" y="5855089"/>
            <a:ext cx="100668" cy="47020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27419623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469900" y="171328"/>
            <a:ext cx="11353800" cy="738664"/>
          </a:xfrm>
          <a:prstGeom prst="rect">
            <a:avLst/>
          </a:prstGeom>
          <a:noFill/>
          <a:ln w="12700">
            <a:solidFill>
              <a:srgbClr val="007AF5"/>
            </a:solidFill>
          </a:ln>
        </p:spPr>
        <p:txBody>
          <a:bodyPr wrap="square" rtlCol="0">
            <a:spAutoFit/>
          </a:bodyPr>
          <a:lstStyle/>
          <a:p>
            <a:pPr algn="ctr"/>
            <a:r>
              <a:rPr lang="it-IT" sz="2200" dirty="0" smtClean="0">
                <a:solidFill>
                  <a:srgbClr val="007AF5"/>
                </a:solidFill>
                <a:latin typeface="Bahnschrift" panose="020B0502040204020203" pitchFamily="34" charset="0"/>
              </a:rPr>
              <a:t>COMUNE DI ANCONA                                                                   </a:t>
            </a:r>
          </a:p>
          <a:p>
            <a:pPr algn="ctr"/>
            <a:r>
              <a:rPr lang="it-IT" sz="2000" dirty="0">
                <a:solidFill>
                  <a:srgbClr val="007AF5"/>
                </a:solidFill>
                <a:latin typeface="Bahnschrift" panose="020B0502040204020203" pitchFamily="34" charset="0"/>
              </a:rPr>
              <a:t>U.O. INFRASTRUTTURE VIARIE E DIFESA DEL SUOLO</a:t>
            </a:r>
          </a:p>
        </p:txBody>
      </p:sp>
      <p:sp>
        <p:nvSpPr>
          <p:cNvPr id="6" name="Rettangolo 5"/>
          <p:cNvSpPr/>
          <p:nvPr/>
        </p:nvSpPr>
        <p:spPr>
          <a:xfrm>
            <a:off x="469900" y="980856"/>
            <a:ext cx="11353800" cy="1011795"/>
          </a:xfrm>
          <a:prstGeom prst="rect">
            <a:avLst/>
          </a:prstGeom>
          <a:solidFill>
            <a:srgbClr val="007BFA"/>
          </a:soli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9" name="CasellaDiTesto 8"/>
          <p:cNvSpPr txBox="1"/>
          <p:nvPr/>
        </p:nvSpPr>
        <p:spPr>
          <a:xfrm>
            <a:off x="469900" y="976989"/>
            <a:ext cx="11353800" cy="1015663"/>
          </a:xfrm>
          <a:prstGeom prst="rect">
            <a:avLst/>
          </a:prstGeom>
          <a:noFill/>
        </p:spPr>
        <p:txBody>
          <a:bodyPr wrap="square" rtlCol="0">
            <a:spAutoFit/>
          </a:bodyPr>
          <a:lstStyle/>
          <a:p>
            <a:pPr algn="ctr"/>
            <a:r>
              <a:rPr lang="it-IT" sz="2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ACCORDO </a:t>
            </a:r>
            <a:r>
              <a:rPr lang="it-IT" sz="2000" dirty="0">
                <a:solidFill>
                  <a:schemeClr val="bg1"/>
                </a:solidFill>
                <a:effectLst>
                  <a:outerShdw blurRad="38100" dist="38100" dir="2700000" algn="tl">
                    <a:srgbClr val="000000">
                      <a:alpha val="43137"/>
                    </a:srgbClr>
                  </a:outerShdw>
                </a:effectLst>
                <a:latin typeface="Bahnschrift SemiBold" panose="020B0502040204020203" pitchFamily="34" charset="0"/>
              </a:rPr>
              <a:t>QUADRO INTERVENTI DI MANUTENZIONE STRAORDINARIA </a:t>
            </a:r>
            <a:endParaRPr lang="it-IT" sz="2000" dirty="0" smtClean="0">
              <a:solidFill>
                <a:schemeClr val="bg1"/>
              </a:solidFill>
              <a:effectLst>
                <a:outerShdw blurRad="38100" dist="38100" dir="2700000" algn="tl">
                  <a:srgbClr val="000000">
                    <a:alpha val="43137"/>
                  </a:srgbClr>
                </a:outerShdw>
              </a:effectLst>
              <a:latin typeface="Bahnschrift SemiBold" panose="020B0502040204020203" pitchFamily="34" charset="0"/>
            </a:endParaRPr>
          </a:p>
          <a:p>
            <a:pPr algn="ctr"/>
            <a:r>
              <a:rPr lang="it-IT" sz="2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STRADE </a:t>
            </a:r>
            <a:r>
              <a:rPr lang="it-IT" sz="2000" dirty="0">
                <a:solidFill>
                  <a:schemeClr val="bg1"/>
                </a:solidFill>
                <a:effectLst>
                  <a:outerShdw blurRad="38100" dist="38100" dir="2700000" algn="tl">
                    <a:srgbClr val="000000">
                      <a:alpha val="43137"/>
                    </a:srgbClr>
                  </a:outerShdw>
                </a:effectLst>
                <a:latin typeface="Bahnschrift SemiBold" panose="020B0502040204020203" pitchFamily="34" charset="0"/>
              </a:rPr>
              <a:t>E MARCIAPIEDI DEL CENTRO STORICO </a:t>
            </a:r>
            <a:r>
              <a:rPr lang="it-IT" sz="2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2025-2026-2027</a:t>
            </a:r>
          </a:p>
          <a:p>
            <a:pPr algn="ctr"/>
            <a:r>
              <a:rPr lang="it-IT" sz="2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CUP</a:t>
            </a:r>
            <a:r>
              <a:rPr lang="it-IT" sz="2000" dirty="0">
                <a:solidFill>
                  <a:schemeClr val="bg1"/>
                </a:solidFill>
                <a:effectLst>
                  <a:outerShdw blurRad="38100" dist="38100" dir="2700000" algn="tl">
                    <a:srgbClr val="000000">
                      <a:alpha val="43137"/>
                    </a:srgbClr>
                  </a:outerShdw>
                </a:effectLst>
                <a:latin typeface="Bahnschrift SemiBold" panose="020B0502040204020203" pitchFamily="34" charset="0"/>
              </a:rPr>
              <a:t>: E37H25000180004</a:t>
            </a:r>
          </a:p>
        </p:txBody>
      </p:sp>
      <p:sp>
        <p:nvSpPr>
          <p:cNvPr id="5" name="CasellaDiTesto 4"/>
          <p:cNvSpPr txBox="1"/>
          <p:nvPr/>
        </p:nvSpPr>
        <p:spPr>
          <a:xfrm>
            <a:off x="405144" y="4019022"/>
            <a:ext cx="5059053" cy="1523494"/>
          </a:xfrm>
          <a:prstGeom prst="rect">
            <a:avLst/>
          </a:prstGeom>
          <a:noFill/>
        </p:spPr>
        <p:txBody>
          <a:bodyPr wrap="square" rtlCol="0">
            <a:spAutoFit/>
          </a:bodyPr>
          <a:lstStyle/>
          <a:p>
            <a:pPr algn="ctr"/>
            <a:endParaRPr lang="it-IT" sz="1000" b="1" dirty="0" smtClean="0">
              <a:solidFill>
                <a:srgbClr val="007AF5"/>
              </a:solidFill>
              <a:latin typeface="Bahnschrift" panose="020B0502040204020203" pitchFamily="34" charset="0"/>
            </a:endParaRPr>
          </a:p>
          <a:p>
            <a:pPr algn="just"/>
            <a:r>
              <a:rPr lang="it-IT" sz="800" dirty="0" smtClean="0">
                <a:latin typeface="Bahnschrift" panose="020B0502040204020203" pitchFamily="34" charset="0"/>
              </a:rPr>
              <a:t>DESCRIZIONE </a:t>
            </a:r>
            <a:r>
              <a:rPr lang="it-IT" sz="800" dirty="0">
                <a:latin typeface="Bahnschrift" panose="020B0502040204020203" pitchFamily="34" charset="0"/>
              </a:rPr>
              <a:t>DELL’ </a:t>
            </a:r>
            <a:r>
              <a:rPr lang="it-IT" sz="800" dirty="0" smtClean="0">
                <a:latin typeface="Bahnschrift" panose="020B0502040204020203" pitchFamily="34" charset="0"/>
              </a:rPr>
              <a:t>INTERVENTO</a:t>
            </a:r>
          </a:p>
          <a:p>
            <a:r>
              <a:rPr lang="it-IT" sz="1100" dirty="0"/>
              <a:t>Con il presente progetto si decide di intervenire con la manutenzione straordinaria di </a:t>
            </a:r>
            <a:r>
              <a:rPr lang="it-IT" sz="1100" dirty="0" smtClean="0"/>
              <a:t>alcune strade </a:t>
            </a:r>
            <a:r>
              <a:rPr lang="it-IT" sz="1100" dirty="0"/>
              <a:t>del centro storico di Ancona e precisamente: una parte di via Bernabei, via </a:t>
            </a:r>
            <a:r>
              <a:rPr lang="it-IT" sz="1100" dirty="0" err="1"/>
              <a:t>Matas</a:t>
            </a:r>
            <a:r>
              <a:rPr lang="it-IT" sz="1100" dirty="0"/>
              <a:t>, </a:t>
            </a:r>
            <a:r>
              <a:rPr lang="it-IT" sz="1100" dirty="0" smtClean="0"/>
              <a:t>area di </a:t>
            </a:r>
            <a:r>
              <a:rPr lang="it-IT" sz="1100" dirty="0"/>
              <a:t>sosta di Via Fanti, Parcheggio monte di Via Fanti.</a:t>
            </a:r>
          </a:p>
          <a:p>
            <a:r>
              <a:rPr lang="it-IT" sz="1100" dirty="0"/>
              <a:t>L'obiettivo è quello di migliorare la viabilità mettendo in sicurezza la superficie stradale e </a:t>
            </a:r>
            <a:r>
              <a:rPr lang="it-IT" sz="1100" dirty="0" smtClean="0"/>
              <a:t>dove possibile </a:t>
            </a:r>
            <a:r>
              <a:rPr lang="it-IT" sz="1100" dirty="0"/>
              <a:t>introdurre elementi di identità tipici dei centri storici.</a:t>
            </a:r>
          </a:p>
          <a:p>
            <a:endParaRPr lang="it-IT" sz="1100" dirty="0"/>
          </a:p>
          <a:p>
            <a:endParaRPr lang="it-IT" sz="900" dirty="0"/>
          </a:p>
        </p:txBody>
      </p:sp>
      <p:sp>
        <p:nvSpPr>
          <p:cNvPr id="7" name="Rettangolo 6"/>
          <p:cNvSpPr/>
          <p:nvPr/>
        </p:nvSpPr>
        <p:spPr>
          <a:xfrm>
            <a:off x="405144" y="2167147"/>
            <a:ext cx="5102200" cy="1492716"/>
          </a:xfrm>
          <a:prstGeom prst="rect">
            <a:avLst/>
          </a:prstGeom>
          <a:noFill/>
        </p:spPr>
        <p:txBody>
          <a:bodyPr wrap="square">
            <a:spAutoFit/>
          </a:bodyPr>
          <a:lstStyle/>
          <a:p>
            <a:pPr algn="just"/>
            <a:r>
              <a:rPr lang="it-IT" sz="1300" dirty="0">
                <a:solidFill>
                  <a:srgbClr val="000000"/>
                </a:solidFill>
                <a:latin typeface="Bahnschrift" panose="020B0502040204020203" pitchFamily="34" charset="0"/>
              </a:rPr>
              <a:t>Importo finanziamento</a:t>
            </a:r>
            <a:r>
              <a:rPr lang="it-IT" sz="1300" b="1" dirty="0">
                <a:latin typeface="Bahnschrift" panose="020B0502040204020203" pitchFamily="34" charset="0"/>
              </a:rPr>
              <a:t>:</a:t>
            </a:r>
            <a:r>
              <a:rPr lang="it-IT" sz="1300" b="1" dirty="0">
                <a:solidFill>
                  <a:srgbClr val="FF0000"/>
                </a:solidFill>
                <a:latin typeface="Bahnschrift" panose="020B0502040204020203" pitchFamily="34" charset="0"/>
              </a:rPr>
              <a:t>        </a:t>
            </a:r>
            <a:r>
              <a:rPr lang="it-IT" sz="1300" b="1" dirty="0">
                <a:solidFill>
                  <a:srgbClr val="007BFA"/>
                </a:solidFill>
                <a:latin typeface="Bahnschrift" panose="020B0502040204020203" pitchFamily="34" charset="0"/>
              </a:rPr>
              <a:t>€ </a:t>
            </a:r>
            <a:r>
              <a:rPr lang="it-IT" sz="1300" b="1" dirty="0" smtClean="0">
                <a:solidFill>
                  <a:srgbClr val="007BFA"/>
                </a:solidFill>
                <a:latin typeface="Bahnschrift" panose="020B0502040204020203" pitchFamily="34" charset="0"/>
              </a:rPr>
              <a:t>1.200.000,00 triennale</a:t>
            </a:r>
            <a:endParaRPr lang="it-IT" sz="1300" b="1" dirty="0">
              <a:solidFill>
                <a:srgbClr val="007BFA"/>
              </a:solidFill>
              <a:latin typeface="Bahnschrift" panose="020B0502040204020203" pitchFamily="34" charset="0"/>
            </a:endParaRPr>
          </a:p>
          <a:p>
            <a:pPr algn="just"/>
            <a:r>
              <a:rPr lang="it-IT" sz="1300" dirty="0">
                <a:solidFill>
                  <a:srgbClr val="000000"/>
                </a:solidFill>
                <a:latin typeface="Bahnschrift" panose="020B0502040204020203" pitchFamily="34" charset="0"/>
              </a:rPr>
              <a:t>Fonte di finanziamento:	     </a:t>
            </a:r>
            <a:r>
              <a:rPr lang="it-IT" sz="1300" b="1" dirty="0">
                <a:solidFill>
                  <a:srgbClr val="007BFA"/>
                </a:solidFill>
                <a:latin typeface="Bahnschrift" panose="020B0502040204020203" pitchFamily="34" charset="0"/>
              </a:rPr>
              <a:t>Mutuo da CDP</a:t>
            </a:r>
          </a:p>
          <a:p>
            <a:r>
              <a:rPr lang="it-IT" sz="1300" dirty="0">
                <a:solidFill>
                  <a:srgbClr val="000000"/>
                </a:solidFill>
                <a:latin typeface="Bahnschrift" panose="020B0502040204020203" pitchFamily="34" charset="0"/>
              </a:rPr>
              <a:t>Stato avanzamento:	</a:t>
            </a:r>
            <a:r>
              <a:rPr lang="it-IT" sz="1300" b="1" dirty="0">
                <a:solidFill>
                  <a:srgbClr val="007BFA"/>
                </a:solidFill>
                <a:latin typeface="Bahnschrift" panose="020B0502040204020203" pitchFamily="34" charset="0"/>
              </a:rPr>
              <a:t>     PFTE </a:t>
            </a:r>
            <a:r>
              <a:rPr lang="it-IT" sz="1300" b="1" dirty="0" smtClean="0">
                <a:solidFill>
                  <a:srgbClr val="007BFA"/>
                </a:solidFill>
                <a:latin typeface="Bahnschrift" panose="020B0502040204020203" pitchFamily="34" charset="0"/>
              </a:rPr>
              <a:t>approvato 2025</a:t>
            </a:r>
          </a:p>
          <a:p>
            <a:r>
              <a:rPr lang="it-IT" sz="1300" b="1" dirty="0" smtClean="0">
                <a:solidFill>
                  <a:srgbClr val="007BFA"/>
                </a:solidFill>
                <a:latin typeface="Bahnschrift" panose="020B0502040204020203" pitchFamily="34" charset="0"/>
              </a:rPr>
              <a:t>				     Gara effettuata</a:t>
            </a:r>
            <a:endParaRPr lang="it-IT" sz="1300" b="1" dirty="0">
              <a:solidFill>
                <a:srgbClr val="007BFA"/>
              </a:solidFill>
              <a:latin typeface="Bahnschrift" panose="020B0502040204020203" pitchFamily="34" charset="0"/>
            </a:endParaRPr>
          </a:p>
          <a:p>
            <a:r>
              <a:rPr lang="it-IT" sz="1300" dirty="0">
                <a:solidFill>
                  <a:srgbClr val="000000"/>
                </a:solidFill>
                <a:latin typeface="Bahnschrift" panose="020B0502040204020203" pitchFamily="34" charset="0"/>
              </a:rPr>
              <a:t>Tempi fasi successive:         </a:t>
            </a:r>
            <a:r>
              <a:rPr lang="it-IT" sz="1300" b="1" dirty="0">
                <a:solidFill>
                  <a:srgbClr val="007BFA"/>
                </a:solidFill>
                <a:latin typeface="Bahnschrift" panose="020B0502040204020203" pitchFamily="34" charset="0"/>
              </a:rPr>
              <a:t>Entro Dicembre 2025</a:t>
            </a:r>
            <a:r>
              <a:rPr lang="it-IT" sz="1300" b="1" dirty="0" smtClean="0">
                <a:solidFill>
                  <a:srgbClr val="007BFA"/>
                </a:solidFill>
                <a:latin typeface="Bahnschrift" panose="020B0502040204020203" pitchFamily="34" charset="0"/>
              </a:rPr>
              <a:t>:</a:t>
            </a:r>
            <a:endParaRPr lang="it-IT" sz="1300" b="1" dirty="0">
              <a:solidFill>
                <a:srgbClr val="007BFA"/>
              </a:solidFill>
              <a:latin typeface="Bahnschrift" panose="020B0502040204020203" pitchFamily="34" charset="0"/>
            </a:endParaRPr>
          </a:p>
          <a:p>
            <a:r>
              <a:rPr lang="it-IT" sz="1300" b="1" dirty="0">
                <a:solidFill>
                  <a:srgbClr val="007BFA"/>
                </a:solidFill>
                <a:latin typeface="Bahnschrift" panose="020B0502040204020203" pitchFamily="34" charset="0"/>
              </a:rPr>
              <a:t>                                                - Approvazione </a:t>
            </a:r>
            <a:r>
              <a:rPr lang="it-IT" sz="1300" b="1" dirty="0" smtClean="0">
                <a:solidFill>
                  <a:srgbClr val="007BFA"/>
                </a:solidFill>
                <a:latin typeface="Bahnschrift" panose="020B0502040204020203" pitchFamily="34" charset="0"/>
              </a:rPr>
              <a:t>progetto esecutivo </a:t>
            </a:r>
            <a:endParaRPr lang="it-IT" sz="1300" b="1" dirty="0">
              <a:solidFill>
                <a:srgbClr val="007BFA"/>
              </a:solidFill>
              <a:latin typeface="Bahnschrift" panose="020B0502040204020203" pitchFamily="34" charset="0"/>
            </a:endParaRPr>
          </a:p>
          <a:p>
            <a:r>
              <a:rPr lang="it-IT" sz="1300" b="1" dirty="0" smtClean="0">
                <a:solidFill>
                  <a:srgbClr val="007BFA"/>
                </a:solidFill>
                <a:latin typeface="Bahnschrift" panose="020B0502040204020203" pitchFamily="34" charset="0"/>
              </a:rPr>
              <a:t>				     Inizio </a:t>
            </a:r>
            <a:r>
              <a:rPr lang="it-IT" sz="1300" b="1" dirty="0">
                <a:solidFill>
                  <a:srgbClr val="007BFA"/>
                </a:solidFill>
                <a:latin typeface="Bahnschrift" panose="020B0502040204020203" pitchFamily="34" charset="0"/>
              </a:rPr>
              <a:t>lavori previsto </a:t>
            </a:r>
            <a:r>
              <a:rPr lang="it-IT" sz="1300" b="1" dirty="0" smtClean="0">
                <a:solidFill>
                  <a:srgbClr val="007BFA"/>
                </a:solidFill>
                <a:latin typeface="Bahnschrift" panose="020B0502040204020203" pitchFamily="34" charset="0"/>
              </a:rPr>
              <a:t>gennaio 2026</a:t>
            </a:r>
            <a:endParaRPr lang="it-IT" sz="1300" b="1" dirty="0">
              <a:solidFill>
                <a:srgbClr val="007BFA"/>
              </a:solidFill>
              <a:latin typeface="Bahnschrift" panose="020B0502040204020203" pitchFamily="34" charset="0"/>
            </a:endParaRPr>
          </a:p>
        </p:txBody>
      </p:sp>
      <p:cxnSp>
        <p:nvCxnSpPr>
          <p:cNvPr id="3" name="Connettore diritto 2"/>
          <p:cNvCxnSpPr/>
          <p:nvPr/>
        </p:nvCxnSpPr>
        <p:spPr>
          <a:xfrm>
            <a:off x="5623770" y="2216091"/>
            <a:ext cx="0" cy="4282971"/>
          </a:xfrm>
          <a:prstGeom prst="line">
            <a:avLst/>
          </a:prstGeom>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8039744" y="4248279"/>
            <a:ext cx="4455645" cy="246221"/>
          </a:xfrm>
          <a:prstGeom prst="rect">
            <a:avLst/>
          </a:prstGeom>
          <a:noFill/>
        </p:spPr>
        <p:txBody>
          <a:bodyPr wrap="square" rtlCol="0">
            <a:spAutoFit/>
          </a:bodyPr>
          <a:lstStyle/>
          <a:p>
            <a:pPr algn="ctr"/>
            <a:r>
              <a:rPr lang="it-IT" sz="1000" dirty="0" smtClean="0">
                <a:latin typeface="Bahnschrift" panose="020B0502040204020203" pitchFamily="34" charset="0"/>
              </a:rPr>
              <a:t>planimetrie di progetto</a:t>
            </a:r>
            <a:endParaRPr lang="it-IT" sz="1000" dirty="0">
              <a:latin typeface="Bahnschrift" panose="020B0502040204020203" pitchFamily="34" charset="0"/>
            </a:endParaRPr>
          </a:p>
        </p:txBody>
      </p:sp>
      <p:sp>
        <p:nvSpPr>
          <p:cNvPr id="19" name="CasellaDiTesto 18"/>
          <p:cNvSpPr txBox="1"/>
          <p:nvPr/>
        </p:nvSpPr>
        <p:spPr>
          <a:xfrm>
            <a:off x="8152184" y="6357112"/>
            <a:ext cx="4455645" cy="246221"/>
          </a:xfrm>
          <a:prstGeom prst="rect">
            <a:avLst/>
          </a:prstGeom>
          <a:noFill/>
        </p:spPr>
        <p:txBody>
          <a:bodyPr wrap="square" rtlCol="0">
            <a:spAutoFit/>
          </a:bodyPr>
          <a:lstStyle/>
          <a:p>
            <a:pPr algn="ctr"/>
            <a:r>
              <a:rPr lang="it-IT" sz="1000" dirty="0" smtClean="0">
                <a:latin typeface="Bahnschrift" panose="020B0502040204020203" pitchFamily="34" charset="0"/>
              </a:rPr>
              <a:t>ipotesi di progetto</a:t>
            </a:r>
          </a:p>
        </p:txBody>
      </p:sp>
      <p:sp>
        <p:nvSpPr>
          <p:cNvPr id="20" name="CasellaDiTesto 19"/>
          <p:cNvSpPr txBox="1"/>
          <p:nvPr/>
        </p:nvSpPr>
        <p:spPr>
          <a:xfrm>
            <a:off x="5032191" y="6362186"/>
            <a:ext cx="4455645" cy="246221"/>
          </a:xfrm>
          <a:prstGeom prst="rect">
            <a:avLst/>
          </a:prstGeom>
          <a:noFill/>
        </p:spPr>
        <p:txBody>
          <a:bodyPr wrap="square" rtlCol="0">
            <a:spAutoFit/>
          </a:bodyPr>
          <a:lstStyle/>
          <a:p>
            <a:pPr algn="ctr"/>
            <a:r>
              <a:rPr lang="it-IT" sz="1000" dirty="0">
                <a:latin typeface="Bahnschrift" panose="020B0502040204020203" pitchFamily="34" charset="0"/>
              </a:rPr>
              <a:t>s</a:t>
            </a:r>
            <a:r>
              <a:rPr lang="it-IT" sz="1000" dirty="0" smtClean="0">
                <a:latin typeface="Bahnschrift" panose="020B0502040204020203" pitchFamily="34" charset="0"/>
              </a:rPr>
              <a:t>tato di fatto</a:t>
            </a:r>
          </a:p>
        </p:txBody>
      </p:sp>
      <p:sp>
        <p:nvSpPr>
          <p:cNvPr id="21" name="CasellaDiTesto 20"/>
          <p:cNvSpPr txBox="1"/>
          <p:nvPr/>
        </p:nvSpPr>
        <p:spPr>
          <a:xfrm>
            <a:off x="5946969" y="4242925"/>
            <a:ext cx="2652193" cy="246221"/>
          </a:xfrm>
          <a:prstGeom prst="rect">
            <a:avLst/>
          </a:prstGeom>
          <a:noFill/>
        </p:spPr>
        <p:txBody>
          <a:bodyPr wrap="square" rtlCol="0">
            <a:spAutoFit/>
          </a:bodyPr>
          <a:lstStyle/>
          <a:p>
            <a:pPr algn="ctr"/>
            <a:r>
              <a:rPr lang="it-IT" sz="1000" dirty="0">
                <a:latin typeface="Bahnschrift" panose="020B0502040204020203" pitchFamily="34" charset="0"/>
              </a:rPr>
              <a:t>l</a:t>
            </a:r>
            <a:r>
              <a:rPr lang="it-IT" sz="1000" dirty="0" smtClean="0">
                <a:latin typeface="Bahnschrift" panose="020B0502040204020203" pitchFamily="34" charset="0"/>
              </a:rPr>
              <a:t>ocalizzazione intervento</a:t>
            </a:r>
            <a:endParaRPr lang="it-IT" sz="1000" dirty="0">
              <a:latin typeface="Bahnschrift" panose="020B0502040204020203" pitchFamily="34" charset="0"/>
            </a:endParaRPr>
          </a:p>
        </p:txBody>
      </p:sp>
      <p:sp>
        <p:nvSpPr>
          <p:cNvPr id="4" name="Rettangolo 3"/>
          <p:cNvSpPr/>
          <p:nvPr/>
        </p:nvSpPr>
        <p:spPr>
          <a:xfrm>
            <a:off x="615156" y="1084488"/>
            <a:ext cx="1345240" cy="707886"/>
          </a:xfrm>
          <a:prstGeom prst="rect">
            <a:avLst/>
          </a:prstGeom>
        </p:spPr>
        <p:txBody>
          <a:bodyPr wrap="none">
            <a:spAutoFit/>
          </a:bodyPr>
          <a:lstStyle/>
          <a:p>
            <a:r>
              <a:rPr lang="it-IT" sz="4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10-14</a:t>
            </a:r>
            <a:endParaRPr lang="it-IT" sz="4000" dirty="0">
              <a:solidFill>
                <a:schemeClr val="bg1"/>
              </a:solidFill>
              <a:effectLst>
                <a:outerShdw blurRad="38100" dist="38100" dir="2700000" algn="tl">
                  <a:srgbClr val="000000">
                    <a:alpha val="43137"/>
                  </a:srgbClr>
                </a:outerShdw>
              </a:effectLst>
              <a:latin typeface="Bahnschrift SemiBold" panose="020B0502040204020203" pitchFamily="34" charset="0"/>
            </a:endParaRPr>
          </a:p>
        </p:txBody>
      </p:sp>
      <p:pic>
        <p:nvPicPr>
          <p:cNvPr id="2" name="Immagin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740197" y="2226092"/>
            <a:ext cx="3065737" cy="2009164"/>
          </a:xfrm>
          <a:prstGeom prst="rect">
            <a:avLst/>
          </a:prstGeom>
          <a:effectLst>
            <a:outerShdw blurRad="63500" sx="102000" sy="102000" algn="ctr" rotWithShape="0">
              <a:prstClr val="black">
                <a:alpha val="40000"/>
              </a:prstClr>
            </a:outerShdw>
          </a:effectLst>
        </p:spPr>
      </p:pic>
      <p:pic>
        <p:nvPicPr>
          <p:cNvPr id="14" name="Immagine 1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922361" y="2231447"/>
            <a:ext cx="1400196" cy="2009163"/>
          </a:xfrm>
          <a:prstGeom prst="rect">
            <a:avLst/>
          </a:prstGeom>
          <a:effectLst>
            <a:outerShdw blurRad="63500" sx="102000" sy="102000" algn="ctr" rotWithShape="0">
              <a:prstClr val="black">
                <a:alpha val="40000"/>
              </a:prstClr>
            </a:outerShdw>
          </a:effectLst>
        </p:spPr>
      </p:pic>
      <p:pic>
        <p:nvPicPr>
          <p:cNvPr id="16" name="Immagine 15"/>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387649" y="2226092"/>
            <a:ext cx="1436051" cy="2009164"/>
          </a:xfrm>
          <a:prstGeom prst="rect">
            <a:avLst/>
          </a:prstGeom>
          <a:effectLst>
            <a:outerShdw blurRad="63500" sx="102000" sy="102000" algn="ctr" rotWithShape="0">
              <a:prstClr val="black">
                <a:alpha val="40000"/>
              </a:prstClr>
            </a:outerShdw>
          </a:effectLst>
        </p:spPr>
      </p:pic>
      <p:sp>
        <p:nvSpPr>
          <p:cNvPr id="25" name="Ovale 24"/>
          <p:cNvSpPr/>
          <p:nvPr/>
        </p:nvSpPr>
        <p:spPr>
          <a:xfrm>
            <a:off x="7147195" y="2988770"/>
            <a:ext cx="511932" cy="527104"/>
          </a:xfrm>
          <a:prstGeom prst="ellipse">
            <a:avLst/>
          </a:prstGeom>
          <a:noFill/>
          <a:ln w="38100">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7" name="Immagine 16"/>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740197" y="4615825"/>
            <a:ext cx="3079692" cy="1732327"/>
          </a:xfrm>
          <a:prstGeom prst="rect">
            <a:avLst/>
          </a:prstGeom>
          <a:effectLst>
            <a:outerShdw blurRad="63500" sx="102000" sy="102000" algn="ctr" rotWithShape="0">
              <a:prstClr val="black">
                <a:alpha val="40000"/>
              </a:prstClr>
            </a:outerShdw>
          </a:effectLst>
        </p:spPr>
      </p:pic>
      <p:pic>
        <p:nvPicPr>
          <p:cNvPr id="18" name="Immagine 17"/>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8936315" y="4626571"/>
            <a:ext cx="2887385" cy="172158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65286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469900" y="171328"/>
            <a:ext cx="11353800" cy="738664"/>
          </a:xfrm>
          <a:prstGeom prst="rect">
            <a:avLst/>
          </a:prstGeom>
          <a:noFill/>
          <a:ln w="12700">
            <a:solidFill>
              <a:srgbClr val="007AF5"/>
            </a:solidFill>
          </a:ln>
        </p:spPr>
        <p:txBody>
          <a:bodyPr wrap="square" rtlCol="0">
            <a:spAutoFit/>
          </a:bodyPr>
          <a:lstStyle/>
          <a:p>
            <a:pPr algn="ctr"/>
            <a:r>
              <a:rPr lang="it-IT" sz="2200" dirty="0" smtClean="0">
                <a:solidFill>
                  <a:srgbClr val="007AF5"/>
                </a:solidFill>
                <a:latin typeface="Bahnschrift" panose="020B0502040204020203" pitchFamily="34" charset="0"/>
              </a:rPr>
              <a:t>COMUNE DI ANCONA                                                                   </a:t>
            </a:r>
          </a:p>
          <a:p>
            <a:pPr algn="ctr"/>
            <a:r>
              <a:rPr lang="it-IT" sz="2000" dirty="0">
                <a:solidFill>
                  <a:srgbClr val="007AF5"/>
                </a:solidFill>
                <a:latin typeface="Bahnschrift" panose="020B0502040204020203" pitchFamily="34" charset="0"/>
              </a:rPr>
              <a:t>U.O. INFRASTRUTTURE VIARIE E DIFESA DEL SUOLO</a:t>
            </a:r>
          </a:p>
        </p:txBody>
      </p:sp>
      <p:sp>
        <p:nvSpPr>
          <p:cNvPr id="6" name="Rettangolo 5"/>
          <p:cNvSpPr/>
          <p:nvPr/>
        </p:nvSpPr>
        <p:spPr>
          <a:xfrm>
            <a:off x="469900" y="980856"/>
            <a:ext cx="11353800" cy="1011795"/>
          </a:xfrm>
          <a:prstGeom prst="rect">
            <a:avLst/>
          </a:prstGeom>
          <a:solidFill>
            <a:srgbClr val="007BFA"/>
          </a:soli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9" name="CasellaDiTesto 8"/>
          <p:cNvSpPr txBox="1"/>
          <p:nvPr/>
        </p:nvSpPr>
        <p:spPr>
          <a:xfrm>
            <a:off x="469900" y="976989"/>
            <a:ext cx="11353800" cy="1015663"/>
          </a:xfrm>
          <a:prstGeom prst="rect">
            <a:avLst/>
          </a:prstGeom>
          <a:noFill/>
        </p:spPr>
        <p:txBody>
          <a:bodyPr wrap="square" rtlCol="0">
            <a:spAutoFit/>
          </a:bodyPr>
          <a:lstStyle/>
          <a:p>
            <a:pPr algn="ctr"/>
            <a:r>
              <a:rPr lang="it-IT" sz="2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INTERVENTI DI RIQUALIFICAZIONE E </a:t>
            </a:r>
          </a:p>
          <a:p>
            <a:pPr algn="ctr"/>
            <a:r>
              <a:rPr lang="it-IT" sz="2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MESSA IN SICUREZZA DI STRADE CITTADINE 2025</a:t>
            </a:r>
          </a:p>
          <a:p>
            <a:pPr algn="ctr"/>
            <a:r>
              <a:rPr lang="it-IT" sz="2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CUP</a:t>
            </a:r>
            <a:r>
              <a:rPr lang="it-IT" sz="2000" dirty="0">
                <a:solidFill>
                  <a:schemeClr val="bg1"/>
                </a:solidFill>
                <a:effectLst>
                  <a:outerShdw blurRad="38100" dist="38100" dir="2700000" algn="tl">
                    <a:srgbClr val="000000">
                      <a:alpha val="43137"/>
                    </a:srgbClr>
                  </a:outerShdw>
                </a:effectLst>
                <a:latin typeface="Bahnschrift SemiBold" panose="020B0502040204020203" pitchFamily="34" charset="0"/>
              </a:rPr>
              <a:t>: </a:t>
            </a:r>
            <a:r>
              <a:rPr lang="it-IT" sz="2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E37H25002330004</a:t>
            </a:r>
            <a:endParaRPr lang="it-IT" sz="2000" dirty="0">
              <a:solidFill>
                <a:schemeClr val="bg1"/>
              </a:solidFill>
              <a:effectLst>
                <a:outerShdw blurRad="38100" dist="38100" dir="2700000" algn="tl">
                  <a:srgbClr val="000000">
                    <a:alpha val="43137"/>
                  </a:srgbClr>
                </a:outerShdw>
              </a:effectLst>
              <a:latin typeface="Bahnschrift SemiBold" panose="020B0502040204020203" pitchFamily="34" charset="0"/>
            </a:endParaRPr>
          </a:p>
        </p:txBody>
      </p:sp>
      <p:sp>
        <p:nvSpPr>
          <p:cNvPr id="5" name="CasellaDiTesto 4"/>
          <p:cNvSpPr txBox="1"/>
          <p:nvPr/>
        </p:nvSpPr>
        <p:spPr>
          <a:xfrm>
            <a:off x="405144" y="4019022"/>
            <a:ext cx="5059053" cy="2062103"/>
          </a:xfrm>
          <a:prstGeom prst="rect">
            <a:avLst/>
          </a:prstGeom>
          <a:noFill/>
        </p:spPr>
        <p:txBody>
          <a:bodyPr wrap="square" rtlCol="0">
            <a:spAutoFit/>
          </a:bodyPr>
          <a:lstStyle/>
          <a:p>
            <a:pPr algn="ctr"/>
            <a:endParaRPr lang="it-IT" sz="1000" b="1" dirty="0" smtClean="0">
              <a:solidFill>
                <a:srgbClr val="007AF5"/>
              </a:solidFill>
              <a:latin typeface="Bahnschrift" panose="020B0502040204020203" pitchFamily="34" charset="0"/>
            </a:endParaRPr>
          </a:p>
          <a:p>
            <a:pPr algn="just"/>
            <a:r>
              <a:rPr lang="it-IT" sz="800" dirty="0" smtClean="0">
                <a:latin typeface="Bahnschrift" panose="020B0502040204020203" pitchFamily="34" charset="0"/>
              </a:rPr>
              <a:t>DESCRIZIONE </a:t>
            </a:r>
            <a:r>
              <a:rPr lang="it-IT" sz="800" dirty="0">
                <a:latin typeface="Bahnschrift" panose="020B0502040204020203" pitchFamily="34" charset="0"/>
              </a:rPr>
              <a:t>DELL’ </a:t>
            </a:r>
            <a:r>
              <a:rPr lang="it-IT" sz="800" dirty="0" smtClean="0">
                <a:latin typeface="Bahnschrift" panose="020B0502040204020203" pitchFamily="34" charset="0"/>
              </a:rPr>
              <a:t>INTERVENTO</a:t>
            </a:r>
          </a:p>
          <a:p>
            <a:r>
              <a:rPr lang="it-IT" sz="1100" dirty="0"/>
              <a:t>Con il presente progetto si decide di intervenire prioritariamente con la manutenzione e la </a:t>
            </a:r>
            <a:r>
              <a:rPr lang="it-IT" sz="1100" dirty="0" smtClean="0"/>
              <a:t>messa in </a:t>
            </a:r>
            <a:r>
              <a:rPr lang="it-IT" sz="1100" dirty="0"/>
              <a:t>sicurezza di alcune parti di strade cittadine particolarmente ammalorate: su via Fabriano, </a:t>
            </a:r>
            <a:r>
              <a:rPr lang="it-IT" sz="1100" dirty="0" smtClean="0"/>
              <a:t>parte di </a:t>
            </a:r>
            <a:r>
              <a:rPr lang="it-IT" sz="1100" dirty="0"/>
              <a:t>via </a:t>
            </a:r>
            <a:r>
              <a:rPr lang="it-IT" sz="1100" dirty="0" err="1"/>
              <a:t>Buozzi</a:t>
            </a:r>
            <a:r>
              <a:rPr lang="it-IT" sz="1100" dirty="0" smtClean="0"/>
              <a:t>, </a:t>
            </a:r>
            <a:r>
              <a:rPr lang="it-IT" sz="1100" dirty="0"/>
              <a:t>via Recanati, parte di via </a:t>
            </a:r>
            <a:r>
              <a:rPr lang="it-IT" sz="1100" dirty="0" smtClean="0"/>
              <a:t>Albertini e via </a:t>
            </a:r>
            <a:r>
              <a:rPr lang="it-IT" sz="1100" dirty="0" err="1" smtClean="0"/>
              <a:t>Marsigliani</a:t>
            </a:r>
            <a:r>
              <a:rPr lang="it-IT" sz="1100" dirty="0" smtClean="0"/>
              <a:t>.</a:t>
            </a:r>
          </a:p>
          <a:p>
            <a:r>
              <a:rPr lang="it-IT" sz="1100" dirty="0"/>
              <a:t>L'obiettivo è quello di migliorare la viabilità mettendo in sicurezza la superfici stradali</a:t>
            </a:r>
            <a:r>
              <a:rPr lang="it-IT" sz="1100" dirty="0" smtClean="0"/>
              <a:t>.</a:t>
            </a:r>
            <a:endParaRPr lang="it-IT" sz="1100" dirty="0"/>
          </a:p>
          <a:p>
            <a:r>
              <a:rPr lang="it-IT" sz="1100" dirty="0"/>
              <a:t>Gli interventi, a seconda delle condizioni attuali, prevedono la fresatura di strati di </a:t>
            </a:r>
            <a:r>
              <a:rPr lang="it-IT" sz="1100" dirty="0" smtClean="0"/>
              <a:t>materiale bituminoso </a:t>
            </a:r>
            <a:r>
              <a:rPr lang="it-IT" sz="1100" dirty="0"/>
              <a:t>ammalorati, la bonifica del sottofondo stradale dove necessario e il ripristino </a:t>
            </a:r>
            <a:r>
              <a:rPr lang="it-IT" sz="1100" dirty="0" smtClean="0"/>
              <a:t>degli strati </a:t>
            </a:r>
            <a:r>
              <a:rPr lang="it-IT" sz="1100" dirty="0"/>
              <a:t>superficiali asfaltati anche mediante la stesa di una guaina bituminosa </a:t>
            </a:r>
            <a:r>
              <a:rPr lang="it-IT" sz="1100" dirty="0" err="1"/>
              <a:t>fibrorinforzata</a:t>
            </a:r>
            <a:r>
              <a:rPr lang="it-IT" sz="1100" dirty="0"/>
              <a:t> </a:t>
            </a:r>
            <a:r>
              <a:rPr lang="it-IT" sz="1100" dirty="0" smtClean="0"/>
              <a:t>da frapporre </a:t>
            </a:r>
            <a:r>
              <a:rPr lang="it-IT" sz="1100" dirty="0"/>
              <a:t>tra due strati contigui, atta alla salvaguardia degli strati superiori.</a:t>
            </a:r>
          </a:p>
        </p:txBody>
      </p:sp>
      <p:sp>
        <p:nvSpPr>
          <p:cNvPr id="7" name="Rettangolo 6"/>
          <p:cNvSpPr/>
          <p:nvPr/>
        </p:nvSpPr>
        <p:spPr>
          <a:xfrm>
            <a:off x="405144" y="2167147"/>
            <a:ext cx="5102200" cy="1692771"/>
          </a:xfrm>
          <a:prstGeom prst="rect">
            <a:avLst/>
          </a:prstGeom>
          <a:noFill/>
        </p:spPr>
        <p:txBody>
          <a:bodyPr wrap="square">
            <a:spAutoFit/>
          </a:bodyPr>
          <a:lstStyle/>
          <a:p>
            <a:pPr algn="just"/>
            <a:r>
              <a:rPr lang="it-IT" sz="1300" dirty="0">
                <a:solidFill>
                  <a:srgbClr val="000000"/>
                </a:solidFill>
                <a:latin typeface="Bahnschrift" panose="020B0502040204020203" pitchFamily="34" charset="0"/>
              </a:rPr>
              <a:t>Importo finanziamento</a:t>
            </a:r>
            <a:r>
              <a:rPr lang="it-IT" sz="1300" b="1" dirty="0">
                <a:latin typeface="Bahnschrift" panose="020B0502040204020203" pitchFamily="34" charset="0"/>
              </a:rPr>
              <a:t>:</a:t>
            </a:r>
            <a:r>
              <a:rPr lang="it-IT" sz="1300" b="1" dirty="0">
                <a:solidFill>
                  <a:srgbClr val="FF0000"/>
                </a:solidFill>
                <a:latin typeface="Bahnschrift" panose="020B0502040204020203" pitchFamily="34" charset="0"/>
              </a:rPr>
              <a:t>        </a:t>
            </a:r>
            <a:r>
              <a:rPr lang="it-IT" sz="1300" b="1" dirty="0">
                <a:solidFill>
                  <a:srgbClr val="007BFA"/>
                </a:solidFill>
                <a:latin typeface="Bahnschrift" panose="020B0502040204020203" pitchFamily="34" charset="0"/>
              </a:rPr>
              <a:t>€ </a:t>
            </a:r>
            <a:r>
              <a:rPr lang="it-IT" sz="1300" b="1" dirty="0" smtClean="0">
                <a:solidFill>
                  <a:srgbClr val="007BFA"/>
                </a:solidFill>
                <a:latin typeface="Bahnschrift" panose="020B0502040204020203" pitchFamily="34" charset="0"/>
              </a:rPr>
              <a:t>550.000,00</a:t>
            </a:r>
            <a:endParaRPr lang="it-IT" sz="1300" b="1" dirty="0">
              <a:solidFill>
                <a:srgbClr val="007BFA"/>
              </a:solidFill>
              <a:latin typeface="Bahnschrift" panose="020B0502040204020203" pitchFamily="34" charset="0"/>
            </a:endParaRPr>
          </a:p>
          <a:p>
            <a:pPr algn="just"/>
            <a:r>
              <a:rPr lang="it-IT" sz="1300" dirty="0">
                <a:solidFill>
                  <a:srgbClr val="000000"/>
                </a:solidFill>
                <a:latin typeface="Bahnschrift" panose="020B0502040204020203" pitchFamily="34" charset="0"/>
              </a:rPr>
              <a:t>Fonte di finanziamento:	     </a:t>
            </a:r>
            <a:r>
              <a:rPr lang="it-IT" sz="1300" b="1" dirty="0">
                <a:solidFill>
                  <a:srgbClr val="007BFA"/>
                </a:solidFill>
                <a:latin typeface="Bahnschrift" panose="020B0502040204020203" pitchFamily="34" charset="0"/>
              </a:rPr>
              <a:t>Mutuo da CDP</a:t>
            </a:r>
          </a:p>
          <a:p>
            <a:r>
              <a:rPr lang="it-IT" sz="1300" dirty="0">
                <a:solidFill>
                  <a:srgbClr val="000000"/>
                </a:solidFill>
                <a:latin typeface="Bahnschrift" panose="020B0502040204020203" pitchFamily="34" charset="0"/>
              </a:rPr>
              <a:t>Stato avanzamento:	</a:t>
            </a:r>
            <a:r>
              <a:rPr lang="it-IT" sz="1300" b="1" dirty="0">
                <a:solidFill>
                  <a:srgbClr val="007BFA"/>
                </a:solidFill>
                <a:latin typeface="Bahnschrift" panose="020B0502040204020203" pitchFamily="34" charset="0"/>
              </a:rPr>
              <a:t>     PFTE approvato G.C. 20.11.2025</a:t>
            </a:r>
          </a:p>
          <a:p>
            <a:r>
              <a:rPr lang="it-IT" sz="1300" dirty="0">
                <a:solidFill>
                  <a:srgbClr val="000000"/>
                </a:solidFill>
                <a:latin typeface="Bahnschrift" panose="020B0502040204020203" pitchFamily="34" charset="0"/>
              </a:rPr>
              <a:t>Tempi fasi successive:         </a:t>
            </a:r>
            <a:r>
              <a:rPr lang="it-IT" sz="1300" b="1" dirty="0">
                <a:solidFill>
                  <a:srgbClr val="007BFA"/>
                </a:solidFill>
                <a:latin typeface="Bahnschrift" panose="020B0502040204020203" pitchFamily="34" charset="0"/>
              </a:rPr>
              <a:t>Entro Dicembre 2025:</a:t>
            </a:r>
          </a:p>
          <a:p>
            <a:r>
              <a:rPr lang="it-IT" sz="1300" b="1" dirty="0">
                <a:solidFill>
                  <a:srgbClr val="007BFA"/>
                </a:solidFill>
                <a:latin typeface="Bahnschrift" panose="020B0502040204020203" pitchFamily="34" charset="0"/>
              </a:rPr>
              <a:t>                                                - Acquisizione Mutuo</a:t>
            </a:r>
          </a:p>
          <a:p>
            <a:r>
              <a:rPr lang="it-IT" sz="1300" b="1" dirty="0">
                <a:solidFill>
                  <a:srgbClr val="007BFA"/>
                </a:solidFill>
                <a:latin typeface="Bahnschrift" panose="020B0502040204020203" pitchFamily="34" charset="0"/>
              </a:rPr>
              <a:t>                                                - Approvazione </a:t>
            </a:r>
            <a:r>
              <a:rPr lang="it-IT" sz="1300" b="1" dirty="0" smtClean="0">
                <a:solidFill>
                  <a:srgbClr val="007BFA"/>
                </a:solidFill>
                <a:latin typeface="Bahnschrift" panose="020B0502040204020203" pitchFamily="34" charset="0"/>
              </a:rPr>
              <a:t>progetto esecutivo </a:t>
            </a:r>
            <a:endParaRPr lang="it-IT" sz="1300" b="1" dirty="0">
              <a:solidFill>
                <a:srgbClr val="007BFA"/>
              </a:solidFill>
              <a:latin typeface="Bahnschrift" panose="020B0502040204020203" pitchFamily="34" charset="0"/>
            </a:endParaRPr>
          </a:p>
          <a:p>
            <a:r>
              <a:rPr lang="it-IT" sz="1300" b="1" dirty="0">
                <a:solidFill>
                  <a:srgbClr val="007BFA"/>
                </a:solidFill>
                <a:latin typeface="Bahnschrift" panose="020B0502040204020203" pitchFamily="34" charset="0"/>
              </a:rPr>
              <a:t>                                                - Avvio procedure di gara</a:t>
            </a:r>
          </a:p>
          <a:p>
            <a:r>
              <a:rPr lang="it-IT" sz="1300" b="1" dirty="0">
                <a:solidFill>
                  <a:srgbClr val="007BFA"/>
                </a:solidFill>
                <a:latin typeface="Bahnschrift" panose="020B0502040204020203" pitchFamily="34" charset="0"/>
              </a:rPr>
              <a:t>                                               Inizio lavori previsto marzo </a:t>
            </a:r>
            <a:r>
              <a:rPr lang="it-IT" sz="1300" b="1" dirty="0" smtClean="0">
                <a:solidFill>
                  <a:srgbClr val="007BFA"/>
                </a:solidFill>
                <a:latin typeface="Bahnschrift" panose="020B0502040204020203" pitchFamily="34" charset="0"/>
              </a:rPr>
              <a:t>2026</a:t>
            </a:r>
            <a:endParaRPr lang="it-IT" sz="1300" b="1" dirty="0">
              <a:solidFill>
                <a:srgbClr val="007BFA"/>
              </a:solidFill>
              <a:latin typeface="Bahnschrift" panose="020B0502040204020203" pitchFamily="34" charset="0"/>
            </a:endParaRPr>
          </a:p>
        </p:txBody>
      </p:sp>
      <p:cxnSp>
        <p:nvCxnSpPr>
          <p:cNvPr id="3" name="Connettore diritto 2"/>
          <p:cNvCxnSpPr/>
          <p:nvPr/>
        </p:nvCxnSpPr>
        <p:spPr>
          <a:xfrm>
            <a:off x="5623770" y="2216091"/>
            <a:ext cx="0" cy="4282971"/>
          </a:xfrm>
          <a:prstGeom prst="line">
            <a:avLst/>
          </a:prstGeom>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8039744" y="4248279"/>
            <a:ext cx="4455645" cy="246221"/>
          </a:xfrm>
          <a:prstGeom prst="rect">
            <a:avLst/>
          </a:prstGeom>
          <a:noFill/>
        </p:spPr>
        <p:txBody>
          <a:bodyPr wrap="square" rtlCol="0">
            <a:spAutoFit/>
          </a:bodyPr>
          <a:lstStyle/>
          <a:p>
            <a:pPr algn="ctr"/>
            <a:r>
              <a:rPr lang="it-IT" sz="1000" dirty="0">
                <a:latin typeface="Bahnschrift" panose="020B0502040204020203" pitchFamily="34" charset="0"/>
              </a:rPr>
              <a:t>p</a:t>
            </a:r>
            <a:r>
              <a:rPr lang="it-IT" sz="1000" dirty="0" smtClean="0">
                <a:latin typeface="Bahnschrift" panose="020B0502040204020203" pitchFamily="34" charset="0"/>
              </a:rPr>
              <a:t>lanimetria di progetto - via Albertini</a:t>
            </a:r>
            <a:endParaRPr lang="it-IT" sz="1000" dirty="0">
              <a:latin typeface="Bahnschrift" panose="020B0502040204020203" pitchFamily="34" charset="0"/>
            </a:endParaRPr>
          </a:p>
        </p:txBody>
      </p:sp>
      <p:sp>
        <p:nvSpPr>
          <p:cNvPr id="19" name="CasellaDiTesto 18"/>
          <p:cNvSpPr txBox="1"/>
          <p:nvPr/>
        </p:nvSpPr>
        <p:spPr>
          <a:xfrm>
            <a:off x="8130103" y="6331511"/>
            <a:ext cx="4455645" cy="246221"/>
          </a:xfrm>
          <a:prstGeom prst="rect">
            <a:avLst/>
          </a:prstGeom>
          <a:noFill/>
        </p:spPr>
        <p:txBody>
          <a:bodyPr wrap="square" rtlCol="0">
            <a:spAutoFit/>
          </a:bodyPr>
          <a:lstStyle/>
          <a:p>
            <a:pPr algn="ctr"/>
            <a:r>
              <a:rPr lang="it-IT" sz="1000" dirty="0" smtClean="0">
                <a:latin typeface="Bahnschrift" panose="020B0502040204020203" pitchFamily="34" charset="0"/>
              </a:rPr>
              <a:t>ipotesi di progetto - via Albertini</a:t>
            </a:r>
            <a:endParaRPr lang="it-IT" sz="1000" dirty="0">
              <a:latin typeface="Bahnschrift" panose="020B0502040204020203" pitchFamily="34" charset="0"/>
            </a:endParaRPr>
          </a:p>
        </p:txBody>
      </p:sp>
      <p:sp>
        <p:nvSpPr>
          <p:cNvPr id="20" name="CasellaDiTesto 19"/>
          <p:cNvSpPr txBox="1"/>
          <p:nvPr/>
        </p:nvSpPr>
        <p:spPr>
          <a:xfrm>
            <a:off x="5032191" y="6362186"/>
            <a:ext cx="4455645" cy="246221"/>
          </a:xfrm>
          <a:prstGeom prst="rect">
            <a:avLst/>
          </a:prstGeom>
          <a:noFill/>
        </p:spPr>
        <p:txBody>
          <a:bodyPr wrap="square" rtlCol="0">
            <a:spAutoFit/>
          </a:bodyPr>
          <a:lstStyle/>
          <a:p>
            <a:pPr algn="ctr"/>
            <a:r>
              <a:rPr lang="it-IT" sz="1000" dirty="0">
                <a:latin typeface="Bahnschrift" panose="020B0502040204020203" pitchFamily="34" charset="0"/>
              </a:rPr>
              <a:t>s</a:t>
            </a:r>
            <a:r>
              <a:rPr lang="it-IT" sz="1000" dirty="0" smtClean="0">
                <a:latin typeface="Bahnschrift" panose="020B0502040204020203" pitchFamily="34" charset="0"/>
              </a:rPr>
              <a:t>tato di fatto - via Albertini</a:t>
            </a:r>
            <a:endParaRPr lang="it-IT" sz="1000" dirty="0">
              <a:latin typeface="Bahnschrift" panose="020B0502040204020203" pitchFamily="34" charset="0"/>
            </a:endParaRPr>
          </a:p>
        </p:txBody>
      </p:sp>
      <p:sp>
        <p:nvSpPr>
          <p:cNvPr id="21" name="CasellaDiTesto 20"/>
          <p:cNvSpPr txBox="1"/>
          <p:nvPr/>
        </p:nvSpPr>
        <p:spPr>
          <a:xfrm>
            <a:off x="5935434" y="4242712"/>
            <a:ext cx="2652193" cy="246221"/>
          </a:xfrm>
          <a:prstGeom prst="rect">
            <a:avLst/>
          </a:prstGeom>
          <a:noFill/>
        </p:spPr>
        <p:txBody>
          <a:bodyPr wrap="square" rtlCol="0">
            <a:spAutoFit/>
          </a:bodyPr>
          <a:lstStyle/>
          <a:p>
            <a:pPr algn="ctr"/>
            <a:r>
              <a:rPr lang="it-IT" sz="1000" dirty="0">
                <a:latin typeface="Bahnschrift" panose="020B0502040204020203" pitchFamily="34" charset="0"/>
              </a:rPr>
              <a:t>l</a:t>
            </a:r>
            <a:r>
              <a:rPr lang="it-IT" sz="1000" dirty="0" smtClean="0">
                <a:latin typeface="Bahnschrift" panose="020B0502040204020203" pitchFamily="34" charset="0"/>
              </a:rPr>
              <a:t>ocalizzazione intervento</a:t>
            </a:r>
            <a:endParaRPr lang="it-IT" sz="1000" dirty="0">
              <a:latin typeface="Bahnschrift" panose="020B0502040204020203" pitchFamily="34" charset="0"/>
            </a:endParaRPr>
          </a:p>
        </p:txBody>
      </p:sp>
      <p:sp>
        <p:nvSpPr>
          <p:cNvPr id="4" name="Rettangolo 3"/>
          <p:cNvSpPr/>
          <p:nvPr/>
        </p:nvSpPr>
        <p:spPr>
          <a:xfrm>
            <a:off x="615156" y="1084488"/>
            <a:ext cx="1311578" cy="707886"/>
          </a:xfrm>
          <a:prstGeom prst="rect">
            <a:avLst/>
          </a:prstGeom>
        </p:spPr>
        <p:txBody>
          <a:bodyPr wrap="none">
            <a:spAutoFit/>
          </a:bodyPr>
          <a:lstStyle/>
          <a:p>
            <a:r>
              <a:rPr lang="it-IT" sz="4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15-19</a:t>
            </a:r>
            <a:endParaRPr lang="it-IT" sz="4000" dirty="0">
              <a:solidFill>
                <a:schemeClr val="bg1"/>
              </a:solidFill>
              <a:effectLst>
                <a:outerShdw blurRad="38100" dist="38100" dir="2700000" algn="tl">
                  <a:srgbClr val="000000">
                    <a:alpha val="43137"/>
                  </a:srgbClr>
                </a:outerShdw>
              </a:effectLst>
              <a:latin typeface="Bahnschrift SemiBold" panose="020B0502040204020203" pitchFamily="34" charset="0"/>
            </a:endParaRPr>
          </a:p>
        </p:txBody>
      </p:sp>
      <p:pic>
        <p:nvPicPr>
          <p:cNvPr id="11" name="Immagine 1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698192" y="2253839"/>
            <a:ext cx="3102057" cy="1991295"/>
          </a:xfrm>
          <a:prstGeom prst="rect">
            <a:avLst/>
          </a:prstGeom>
          <a:effectLst>
            <a:outerShdw blurRad="63500" sx="102000" sy="102000" algn="ctr" rotWithShape="0">
              <a:prstClr val="black">
                <a:alpha val="40000"/>
              </a:prstClr>
            </a:outerShdw>
          </a:effectLst>
        </p:spPr>
      </p:pic>
      <p:sp>
        <p:nvSpPr>
          <p:cNvPr id="25" name="Ovale 24"/>
          <p:cNvSpPr/>
          <p:nvPr/>
        </p:nvSpPr>
        <p:spPr>
          <a:xfrm>
            <a:off x="7120846" y="3803390"/>
            <a:ext cx="263932" cy="266398"/>
          </a:xfrm>
          <a:prstGeom prst="ellipse">
            <a:avLst/>
          </a:prstGeom>
          <a:noFill/>
          <a:ln w="38100">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p:cNvSpPr/>
          <p:nvPr/>
        </p:nvSpPr>
        <p:spPr>
          <a:xfrm>
            <a:off x="7038853" y="3416303"/>
            <a:ext cx="263932" cy="266398"/>
          </a:xfrm>
          <a:prstGeom prst="ellipse">
            <a:avLst/>
          </a:prstGeom>
          <a:noFill/>
          <a:ln w="38100">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Ovale 22"/>
          <p:cNvSpPr/>
          <p:nvPr/>
        </p:nvSpPr>
        <p:spPr>
          <a:xfrm>
            <a:off x="6976102" y="2640097"/>
            <a:ext cx="263932" cy="266398"/>
          </a:xfrm>
          <a:prstGeom prst="ellipse">
            <a:avLst/>
          </a:prstGeom>
          <a:noFill/>
          <a:ln w="38100">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Ovale 23"/>
          <p:cNvSpPr/>
          <p:nvPr/>
        </p:nvSpPr>
        <p:spPr>
          <a:xfrm>
            <a:off x="6996082" y="2396607"/>
            <a:ext cx="263932" cy="266398"/>
          </a:xfrm>
          <a:prstGeom prst="ellipse">
            <a:avLst/>
          </a:prstGeom>
          <a:noFill/>
          <a:ln w="38100">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Ovale 25"/>
          <p:cNvSpPr/>
          <p:nvPr/>
        </p:nvSpPr>
        <p:spPr>
          <a:xfrm>
            <a:off x="7530852" y="2319559"/>
            <a:ext cx="263932" cy="266398"/>
          </a:xfrm>
          <a:prstGeom prst="ellipse">
            <a:avLst/>
          </a:prstGeom>
          <a:noFill/>
          <a:ln w="38100">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765197" y="4631794"/>
            <a:ext cx="3035052" cy="1707217"/>
          </a:xfrm>
          <a:prstGeom prst="rect">
            <a:avLst/>
          </a:prstGeom>
          <a:effectLst>
            <a:outerShdw blurRad="63500" sx="102000" sy="102000" algn="ctr" rotWithShape="0">
              <a:prstClr val="black">
                <a:alpha val="40000"/>
              </a:prstClr>
            </a:outerShdw>
          </a:effectLst>
        </p:spPr>
      </p:pic>
      <p:pic>
        <p:nvPicPr>
          <p:cNvPr id="13" name="Immagine 12"/>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875552" y="4634921"/>
            <a:ext cx="2948147" cy="1704089"/>
          </a:xfrm>
          <a:prstGeom prst="rect">
            <a:avLst/>
          </a:prstGeom>
          <a:effectLst>
            <a:outerShdw blurRad="63500" sx="102000" sy="102000" algn="ctr" rotWithShape="0">
              <a:prstClr val="black">
                <a:alpha val="40000"/>
              </a:prstClr>
            </a:outerShdw>
          </a:effectLst>
        </p:spPr>
      </p:pic>
      <p:pic>
        <p:nvPicPr>
          <p:cNvPr id="15" name="Immagine 14"/>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892153" y="2253839"/>
            <a:ext cx="2931546" cy="19912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879052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469900" y="171328"/>
            <a:ext cx="11353800" cy="738664"/>
          </a:xfrm>
          <a:prstGeom prst="rect">
            <a:avLst/>
          </a:prstGeom>
          <a:noFill/>
          <a:ln w="12700">
            <a:solidFill>
              <a:srgbClr val="007AF5"/>
            </a:solidFill>
          </a:ln>
        </p:spPr>
        <p:txBody>
          <a:bodyPr wrap="square" rtlCol="0">
            <a:spAutoFit/>
          </a:bodyPr>
          <a:lstStyle/>
          <a:p>
            <a:pPr algn="ctr"/>
            <a:r>
              <a:rPr lang="it-IT" sz="2200" dirty="0" smtClean="0">
                <a:solidFill>
                  <a:srgbClr val="007AF5"/>
                </a:solidFill>
                <a:latin typeface="Bahnschrift" panose="020B0502040204020203" pitchFamily="34" charset="0"/>
              </a:rPr>
              <a:t>COMUNE DI ANCONA                                                                   </a:t>
            </a:r>
          </a:p>
          <a:p>
            <a:pPr algn="ctr"/>
            <a:r>
              <a:rPr lang="it-IT" sz="2000" dirty="0">
                <a:solidFill>
                  <a:srgbClr val="007AF5"/>
                </a:solidFill>
                <a:latin typeface="Bahnschrift" panose="020B0502040204020203" pitchFamily="34" charset="0"/>
              </a:rPr>
              <a:t>U.O. INFRASTRUTTURE VIARIE E DIFESA DEL SUOLO</a:t>
            </a:r>
          </a:p>
        </p:txBody>
      </p:sp>
      <p:sp>
        <p:nvSpPr>
          <p:cNvPr id="6" name="Rettangolo 5"/>
          <p:cNvSpPr/>
          <p:nvPr/>
        </p:nvSpPr>
        <p:spPr>
          <a:xfrm>
            <a:off x="469900" y="980856"/>
            <a:ext cx="11353800" cy="1011795"/>
          </a:xfrm>
          <a:prstGeom prst="rect">
            <a:avLst/>
          </a:prstGeom>
          <a:solidFill>
            <a:srgbClr val="007BFA"/>
          </a:soli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9" name="CasellaDiTesto 8"/>
          <p:cNvSpPr txBox="1"/>
          <p:nvPr/>
        </p:nvSpPr>
        <p:spPr>
          <a:xfrm>
            <a:off x="469900" y="976989"/>
            <a:ext cx="11353800" cy="707886"/>
          </a:xfrm>
          <a:prstGeom prst="rect">
            <a:avLst/>
          </a:prstGeom>
          <a:noFill/>
        </p:spPr>
        <p:txBody>
          <a:bodyPr wrap="square" rtlCol="0">
            <a:spAutoFit/>
          </a:bodyPr>
          <a:lstStyle/>
          <a:p>
            <a:pPr algn="ctr"/>
            <a:r>
              <a:rPr lang="it-IT" sz="2000" dirty="0">
                <a:solidFill>
                  <a:schemeClr val="bg1"/>
                </a:solidFill>
                <a:effectLst>
                  <a:outerShdw blurRad="38100" dist="38100" dir="2700000" algn="tl">
                    <a:srgbClr val="000000">
                      <a:alpha val="43137"/>
                    </a:srgbClr>
                  </a:outerShdw>
                </a:effectLst>
                <a:latin typeface="Bahnschrift SemiBold" panose="020B0502040204020203" pitchFamily="34" charset="0"/>
              </a:rPr>
              <a:t>MESSA IN SICUREZZA DI VIA DEL COMMERCIO E STRADE  </a:t>
            </a:r>
            <a:r>
              <a:rPr lang="it-IT" sz="2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LIMITROFE</a:t>
            </a:r>
          </a:p>
          <a:p>
            <a:pPr algn="ctr"/>
            <a:r>
              <a:rPr lang="it-IT" sz="2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CUP</a:t>
            </a:r>
            <a:r>
              <a:rPr lang="it-IT" sz="2000" dirty="0">
                <a:solidFill>
                  <a:schemeClr val="bg1"/>
                </a:solidFill>
                <a:effectLst>
                  <a:outerShdw blurRad="38100" dist="38100" dir="2700000" algn="tl">
                    <a:srgbClr val="000000">
                      <a:alpha val="43137"/>
                    </a:srgbClr>
                  </a:outerShdw>
                </a:effectLst>
                <a:latin typeface="Bahnschrift SemiBold" panose="020B0502040204020203" pitchFamily="34" charset="0"/>
              </a:rPr>
              <a:t>: E37H25002100004</a:t>
            </a:r>
          </a:p>
        </p:txBody>
      </p:sp>
      <p:sp>
        <p:nvSpPr>
          <p:cNvPr id="5" name="CasellaDiTesto 4"/>
          <p:cNvSpPr txBox="1"/>
          <p:nvPr/>
        </p:nvSpPr>
        <p:spPr>
          <a:xfrm>
            <a:off x="400929" y="4021679"/>
            <a:ext cx="5059053" cy="2754600"/>
          </a:xfrm>
          <a:prstGeom prst="rect">
            <a:avLst/>
          </a:prstGeom>
          <a:noFill/>
        </p:spPr>
        <p:txBody>
          <a:bodyPr wrap="square" rtlCol="0">
            <a:spAutoFit/>
          </a:bodyPr>
          <a:lstStyle/>
          <a:p>
            <a:pPr algn="ctr"/>
            <a:endParaRPr lang="it-IT" sz="1000" b="1" dirty="0" smtClean="0">
              <a:solidFill>
                <a:srgbClr val="007AF5"/>
              </a:solidFill>
              <a:latin typeface="Bahnschrift" panose="020B0502040204020203" pitchFamily="34" charset="0"/>
            </a:endParaRPr>
          </a:p>
          <a:p>
            <a:pPr algn="just"/>
            <a:r>
              <a:rPr lang="it-IT" sz="800" dirty="0" smtClean="0">
                <a:latin typeface="Bahnschrift" panose="020B0502040204020203" pitchFamily="34" charset="0"/>
              </a:rPr>
              <a:t>DESCRIZIONE </a:t>
            </a:r>
            <a:r>
              <a:rPr lang="it-IT" sz="800" dirty="0">
                <a:latin typeface="Bahnschrift" panose="020B0502040204020203" pitchFamily="34" charset="0"/>
              </a:rPr>
              <a:t>DELL’ </a:t>
            </a:r>
            <a:r>
              <a:rPr lang="it-IT" sz="800" dirty="0" smtClean="0">
                <a:latin typeface="Bahnschrift" panose="020B0502040204020203" pitchFamily="34" charset="0"/>
              </a:rPr>
              <a:t>INTERVENTO</a:t>
            </a:r>
          </a:p>
          <a:p>
            <a:pPr algn="just"/>
            <a:r>
              <a:rPr lang="it-IT" sz="900" dirty="0" smtClean="0"/>
              <a:t>Tali </a:t>
            </a:r>
            <a:r>
              <a:rPr lang="it-IT" sz="900" dirty="0"/>
              <a:t>tratti stradali, interessati da un intenso flusso di traffico anche pesante, presentano il fondo stradale usurato e interessato lungo l’arco degli anni da molti interventi per il rinnovamento dei </a:t>
            </a:r>
            <a:r>
              <a:rPr lang="it-IT" sz="900" dirty="0" err="1"/>
              <a:t>sottoservizi</a:t>
            </a:r>
            <a:r>
              <a:rPr lang="it-IT" sz="900" dirty="0"/>
              <a:t>. In particolare, si può notare la presenza di </a:t>
            </a:r>
            <a:r>
              <a:rPr lang="it-IT" sz="900" dirty="0" err="1"/>
              <a:t>ammaloramenti</a:t>
            </a:r>
            <a:r>
              <a:rPr lang="it-IT" sz="900" dirty="0"/>
              <a:t> profondi nel tratto di via del Commercio a maggior pendenza. Si è quindi scelto di intervenire con una fresatura profonda, scavo di sbancamento, la posa in opera del telo di tessuto non tessuto, il riempimento con misto cementato riciclato. Al fine di una migliore distribuzione dei carichi e una maggiore durabilità della sede stradale nel tempo viene posta in opera uno strato di guaina bituminosa </a:t>
            </a:r>
            <a:r>
              <a:rPr lang="it-IT" sz="900" dirty="0" err="1"/>
              <a:t>fibrorinforzata</a:t>
            </a:r>
            <a:r>
              <a:rPr lang="it-IT" sz="900" dirty="0"/>
              <a:t> nei tratti in cui sarà prevista la realizzazione di approfondimenti. In particolare, gli interventi in profondità saranno localizzati principalmente nel tratto a maggior pendenza nel quale gli scavi in profondità interesseranno più della metà della larghezza della carreggiata; mentre nel tratto a minor pendenza è evidente la necessità di approfondimenti solo nella parte centrale della carreggiata per una larghezza media di 2.70m. Il tratto a maggior pendenza verrà poi completato ponendo in opera un unico strato di materiale bituminoso tipo multifunzionale. Per quanto riguarda il tratto di minor pendenza lo strato di materiale multifunzionale verrà sormontato da uno strato di tappetino d’usura. Tale pacchetto stradale è giustificato da un minore approfondimento (circa 40cm) nel tratto a minor pendenza rispetto a quanto verrà realizzato nel tratto a maggior pendenza (circa 50cm).</a:t>
            </a:r>
            <a:endParaRPr lang="it-IT" sz="900" b="1" dirty="0"/>
          </a:p>
          <a:p>
            <a:pPr lvl="1" algn="just"/>
            <a:endParaRPr lang="it-IT" sz="1100" dirty="0" smtClean="0">
              <a:latin typeface="Bahnschrift" panose="020B0502040204020203" pitchFamily="34" charset="0"/>
            </a:endParaRPr>
          </a:p>
        </p:txBody>
      </p:sp>
      <p:sp>
        <p:nvSpPr>
          <p:cNvPr id="7" name="Rettangolo 6"/>
          <p:cNvSpPr/>
          <p:nvPr/>
        </p:nvSpPr>
        <p:spPr>
          <a:xfrm>
            <a:off x="405144" y="2167147"/>
            <a:ext cx="5102200" cy="1692771"/>
          </a:xfrm>
          <a:prstGeom prst="rect">
            <a:avLst/>
          </a:prstGeom>
        </p:spPr>
        <p:txBody>
          <a:bodyPr wrap="square">
            <a:spAutoFit/>
          </a:bodyPr>
          <a:lstStyle/>
          <a:p>
            <a:pPr algn="just"/>
            <a:r>
              <a:rPr lang="it-IT" sz="1300" dirty="0">
                <a:solidFill>
                  <a:srgbClr val="000000"/>
                </a:solidFill>
                <a:latin typeface="Bahnschrift" panose="020B0502040204020203" pitchFamily="34" charset="0"/>
              </a:rPr>
              <a:t>Importo finanziamento</a:t>
            </a:r>
            <a:r>
              <a:rPr lang="it-IT" sz="1300" b="1" dirty="0">
                <a:latin typeface="Bahnschrift" panose="020B0502040204020203" pitchFamily="34" charset="0"/>
              </a:rPr>
              <a:t>:</a:t>
            </a:r>
            <a:r>
              <a:rPr lang="it-IT" sz="1300" b="1" dirty="0">
                <a:solidFill>
                  <a:srgbClr val="FF0000"/>
                </a:solidFill>
                <a:latin typeface="Bahnschrift" panose="020B0502040204020203" pitchFamily="34" charset="0"/>
              </a:rPr>
              <a:t>        </a:t>
            </a:r>
            <a:r>
              <a:rPr lang="it-IT" sz="1300" b="1" dirty="0">
                <a:solidFill>
                  <a:srgbClr val="007BFA"/>
                </a:solidFill>
                <a:latin typeface="Bahnschrift" panose="020B0502040204020203" pitchFamily="34" charset="0"/>
              </a:rPr>
              <a:t>€ 400.000,00</a:t>
            </a:r>
          </a:p>
          <a:p>
            <a:pPr algn="just"/>
            <a:r>
              <a:rPr lang="it-IT" sz="1300" dirty="0">
                <a:solidFill>
                  <a:srgbClr val="000000"/>
                </a:solidFill>
                <a:latin typeface="Bahnschrift" panose="020B0502040204020203" pitchFamily="34" charset="0"/>
              </a:rPr>
              <a:t>Fonte di finanziamento:	     </a:t>
            </a:r>
            <a:r>
              <a:rPr lang="it-IT" sz="1300" b="1" dirty="0">
                <a:solidFill>
                  <a:srgbClr val="007BFA"/>
                </a:solidFill>
                <a:latin typeface="Bahnschrift" panose="020B0502040204020203" pitchFamily="34" charset="0"/>
              </a:rPr>
              <a:t>Mutuo da CDP</a:t>
            </a:r>
          </a:p>
          <a:p>
            <a:r>
              <a:rPr lang="it-IT" sz="1300" dirty="0">
                <a:solidFill>
                  <a:srgbClr val="000000"/>
                </a:solidFill>
                <a:latin typeface="Bahnschrift" panose="020B0502040204020203" pitchFamily="34" charset="0"/>
              </a:rPr>
              <a:t>Stato avanzamento:	</a:t>
            </a:r>
            <a:r>
              <a:rPr lang="it-IT" sz="1300" b="1" dirty="0">
                <a:solidFill>
                  <a:srgbClr val="007BFA"/>
                </a:solidFill>
                <a:latin typeface="Bahnschrift" panose="020B0502040204020203" pitchFamily="34" charset="0"/>
              </a:rPr>
              <a:t>     PFTE approvato G.C. 20.11.2025</a:t>
            </a:r>
          </a:p>
          <a:p>
            <a:r>
              <a:rPr lang="it-IT" sz="1300" dirty="0">
                <a:solidFill>
                  <a:srgbClr val="000000"/>
                </a:solidFill>
                <a:latin typeface="Bahnschrift" panose="020B0502040204020203" pitchFamily="34" charset="0"/>
              </a:rPr>
              <a:t>Tempi fasi successive:         </a:t>
            </a:r>
            <a:r>
              <a:rPr lang="it-IT" sz="1300" b="1" dirty="0">
                <a:solidFill>
                  <a:srgbClr val="007BFA"/>
                </a:solidFill>
                <a:latin typeface="Bahnschrift" panose="020B0502040204020203" pitchFamily="34" charset="0"/>
              </a:rPr>
              <a:t>Entro Dicembre 2025:</a:t>
            </a:r>
          </a:p>
          <a:p>
            <a:r>
              <a:rPr lang="it-IT" sz="1300" b="1" dirty="0">
                <a:solidFill>
                  <a:srgbClr val="007BFA"/>
                </a:solidFill>
                <a:latin typeface="Bahnschrift" panose="020B0502040204020203" pitchFamily="34" charset="0"/>
              </a:rPr>
              <a:t>                                                - Acquisizione Mutuo</a:t>
            </a:r>
          </a:p>
          <a:p>
            <a:r>
              <a:rPr lang="it-IT" sz="1300" b="1" dirty="0">
                <a:solidFill>
                  <a:srgbClr val="007BFA"/>
                </a:solidFill>
                <a:latin typeface="Bahnschrift" panose="020B0502040204020203" pitchFamily="34" charset="0"/>
              </a:rPr>
              <a:t>                                                - Approvazione </a:t>
            </a:r>
            <a:r>
              <a:rPr lang="it-IT" sz="1300" b="1" dirty="0" smtClean="0">
                <a:solidFill>
                  <a:srgbClr val="007BFA"/>
                </a:solidFill>
                <a:latin typeface="Bahnschrift" panose="020B0502040204020203" pitchFamily="34" charset="0"/>
              </a:rPr>
              <a:t>progetto esecutivo </a:t>
            </a:r>
            <a:endParaRPr lang="it-IT" sz="1300" b="1" dirty="0">
              <a:solidFill>
                <a:srgbClr val="007BFA"/>
              </a:solidFill>
              <a:latin typeface="Bahnschrift" panose="020B0502040204020203" pitchFamily="34" charset="0"/>
            </a:endParaRPr>
          </a:p>
          <a:p>
            <a:r>
              <a:rPr lang="it-IT" sz="1300" b="1" dirty="0">
                <a:solidFill>
                  <a:srgbClr val="007BFA"/>
                </a:solidFill>
                <a:latin typeface="Bahnschrift" panose="020B0502040204020203" pitchFamily="34" charset="0"/>
              </a:rPr>
              <a:t>                                                - Avvio procedure di gara</a:t>
            </a:r>
          </a:p>
          <a:p>
            <a:r>
              <a:rPr lang="it-IT" sz="1300" b="1" dirty="0">
                <a:solidFill>
                  <a:srgbClr val="007BFA"/>
                </a:solidFill>
                <a:latin typeface="Bahnschrift" panose="020B0502040204020203" pitchFamily="34" charset="0"/>
              </a:rPr>
              <a:t>                                               Inizio lavori previsto marzo </a:t>
            </a:r>
            <a:r>
              <a:rPr lang="it-IT" sz="1300" b="1" dirty="0" smtClean="0">
                <a:solidFill>
                  <a:srgbClr val="007BFA"/>
                </a:solidFill>
                <a:latin typeface="Bahnschrift" panose="020B0502040204020203" pitchFamily="34" charset="0"/>
              </a:rPr>
              <a:t>2026</a:t>
            </a:r>
            <a:endParaRPr lang="it-IT" sz="1300" b="1" dirty="0">
              <a:solidFill>
                <a:srgbClr val="007BFA"/>
              </a:solidFill>
              <a:latin typeface="Bahnschrift" panose="020B0502040204020203" pitchFamily="34" charset="0"/>
            </a:endParaRPr>
          </a:p>
        </p:txBody>
      </p:sp>
      <p:cxnSp>
        <p:nvCxnSpPr>
          <p:cNvPr id="3" name="Connettore diritto 2"/>
          <p:cNvCxnSpPr/>
          <p:nvPr/>
        </p:nvCxnSpPr>
        <p:spPr>
          <a:xfrm>
            <a:off x="5623770" y="2265423"/>
            <a:ext cx="0" cy="4282971"/>
          </a:xfrm>
          <a:prstGeom prst="line">
            <a:avLst/>
          </a:prstGeom>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8039744" y="4331877"/>
            <a:ext cx="4455645" cy="246221"/>
          </a:xfrm>
          <a:prstGeom prst="rect">
            <a:avLst/>
          </a:prstGeom>
          <a:noFill/>
        </p:spPr>
        <p:txBody>
          <a:bodyPr wrap="square" rtlCol="0">
            <a:spAutoFit/>
          </a:bodyPr>
          <a:lstStyle/>
          <a:p>
            <a:pPr algn="ctr"/>
            <a:r>
              <a:rPr lang="it-IT" sz="1000" dirty="0">
                <a:latin typeface="Bahnschrift" panose="020B0502040204020203" pitchFamily="34" charset="0"/>
              </a:rPr>
              <a:t>p</a:t>
            </a:r>
            <a:r>
              <a:rPr lang="it-IT" sz="1000" dirty="0" smtClean="0">
                <a:latin typeface="Bahnschrift" panose="020B0502040204020203" pitchFamily="34" charset="0"/>
              </a:rPr>
              <a:t>lanimetria di progetto</a:t>
            </a:r>
            <a:endParaRPr lang="it-IT" sz="1000" dirty="0">
              <a:latin typeface="Bahnschrift" panose="020B0502040204020203" pitchFamily="34" charset="0"/>
            </a:endParaRPr>
          </a:p>
        </p:txBody>
      </p:sp>
      <p:sp>
        <p:nvSpPr>
          <p:cNvPr id="19" name="CasellaDiTesto 18"/>
          <p:cNvSpPr txBox="1"/>
          <p:nvPr/>
        </p:nvSpPr>
        <p:spPr>
          <a:xfrm>
            <a:off x="8174874" y="6463733"/>
            <a:ext cx="4455645" cy="246221"/>
          </a:xfrm>
          <a:prstGeom prst="rect">
            <a:avLst/>
          </a:prstGeom>
          <a:noFill/>
        </p:spPr>
        <p:txBody>
          <a:bodyPr wrap="square" rtlCol="0">
            <a:spAutoFit/>
          </a:bodyPr>
          <a:lstStyle/>
          <a:p>
            <a:pPr algn="ctr"/>
            <a:r>
              <a:rPr lang="it-IT" sz="1000" dirty="0" smtClean="0">
                <a:latin typeface="Bahnschrift" panose="020B0502040204020203" pitchFamily="34" charset="0"/>
              </a:rPr>
              <a:t>ipotesi di progetto</a:t>
            </a:r>
            <a:endParaRPr lang="it-IT" sz="1000" dirty="0">
              <a:latin typeface="Bahnschrift" panose="020B0502040204020203" pitchFamily="34" charset="0"/>
            </a:endParaRPr>
          </a:p>
        </p:txBody>
      </p:sp>
      <p:sp>
        <p:nvSpPr>
          <p:cNvPr id="20" name="CasellaDiTesto 19"/>
          <p:cNvSpPr txBox="1"/>
          <p:nvPr/>
        </p:nvSpPr>
        <p:spPr>
          <a:xfrm>
            <a:off x="4990175" y="6499062"/>
            <a:ext cx="4455645" cy="246221"/>
          </a:xfrm>
          <a:prstGeom prst="rect">
            <a:avLst/>
          </a:prstGeom>
          <a:noFill/>
        </p:spPr>
        <p:txBody>
          <a:bodyPr wrap="square" rtlCol="0">
            <a:spAutoFit/>
          </a:bodyPr>
          <a:lstStyle/>
          <a:p>
            <a:pPr algn="ctr"/>
            <a:r>
              <a:rPr lang="it-IT" sz="1000" dirty="0">
                <a:latin typeface="Bahnschrift" panose="020B0502040204020203" pitchFamily="34" charset="0"/>
              </a:rPr>
              <a:t>s</a:t>
            </a:r>
            <a:r>
              <a:rPr lang="it-IT" sz="1000" dirty="0" smtClean="0">
                <a:latin typeface="Bahnschrift" panose="020B0502040204020203" pitchFamily="34" charset="0"/>
              </a:rPr>
              <a:t>tato di fatto</a:t>
            </a:r>
            <a:endParaRPr lang="it-IT" sz="1000" dirty="0">
              <a:latin typeface="Bahnschrift" panose="020B0502040204020203" pitchFamily="34" charset="0"/>
            </a:endParaRPr>
          </a:p>
        </p:txBody>
      </p:sp>
      <p:sp>
        <p:nvSpPr>
          <p:cNvPr id="21" name="CasellaDiTesto 20"/>
          <p:cNvSpPr txBox="1"/>
          <p:nvPr/>
        </p:nvSpPr>
        <p:spPr>
          <a:xfrm>
            <a:off x="4990178" y="4335135"/>
            <a:ext cx="4455645" cy="246221"/>
          </a:xfrm>
          <a:prstGeom prst="rect">
            <a:avLst/>
          </a:prstGeom>
          <a:noFill/>
        </p:spPr>
        <p:txBody>
          <a:bodyPr wrap="square" rtlCol="0">
            <a:spAutoFit/>
          </a:bodyPr>
          <a:lstStyle/>
          <a:p>
            <a:pPr algn="ctr"/>
            <a:r>
              <a:rPr lang="it-IT" sz="1000" dirty="0">
                <a:latin typeface="Bahnschrift" panose="020B0502040204020203" pitchFamily="34" charset="0"/>
              </a:rPr>
              <a:t>l</a:t>
            </a:r>
            <a:r>
              <a:rPr lang="it-IT" sz="1000" dirty="0" smtClean="0">
                <a:latin typeface="Bahnschrift" panose="020B0502040204020203" pitchFamily="34" charset="0"/>
              </a:rPr>
              <a:t>ocalizzazione intervento</a:t>
            </a:r>
            <a:endParaRPr lang="it-IT" sz="1000" dirty="0">
              <a:latin typeface="Bahnschrift" panose="020B0502040204020203" pitchFamily="34" charset="0"/>
            </a:endParaRPr>
          </a:p>
        </p:txBody>
      </p:sp>
      <p:pic>
        <p:nvPicPr>
          <p:cNvPr id="14" name="Immagine 1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698193" y="2265423"/>
            <a:ext cx="3039610" cy="2069712"/>
          </a:xfrm>
          <a:prstGeom prst="rect">
            <a:avLst/>
          </a:prstGeom>
          <a:effectLst>
            <a:outerShdw blurRad="63500" sx="102000" sy="102000" algn="ctr" rotWithShape="0">
              <a:prstClr val="black">
                <a:alpha val="40000"/>
              </a:prstClr>
            </a:outerShdw>
          </a:effectLst>
        </p:spPr>
      </p:pic>
      <p:sp>
        <p:nvSpPr>
          <p:cNvPr id="25" name="Ovale 24"/>
          <p:cNvSpPr/>
          <p:nvPr/>
        </p:nvSpPr>
        <p:spPr>
          <a:xfrm>
            <a:off x="6833154" y="3198255"/>
            <a:ext cx="578840" cy="595618"/>
          </a:xfrm>
          <a:prstGeom prst="ellipse">
            <a:avLst/>
          </a:prstGeom>
          <a:noFill/>
          <a:ln w="38100">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Immagine 1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698193" y="4750793"/>
            <a:ext cx="3039609" cy="1709682"/>
          </a:xfrm>
          <a:prstGeom prst="rect">
            <a:avLst/>
          </a:prstGeom>
          <a:effectLst>
            <a:outerShdw blurRad="63500" sx="102000" sy="102000" algn="ctr" rotWithShape="0">
              <a:prstClr val="black">
                <a:alpha val="40000"/>
              </a:prstClr>
            </a:outerShdw>
          </a:effectLst>
        </p:spPr>
      </p:pic>
      <p:pic>
        <p:nvPicPr>
          <p:cNvPr id="18" name="Immagine 1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825219" y="4744926"/>
            <a:ext cx="3002211" cy="1715549"/>
          </a:xfrm>
          <a:prstGeom prst="rect">
            <a:avLst/>
          </a:prstGeom>
          <a:effectLst>
            <a:outerShdw blurRad="63500" sx="102000" sy="102000" algn="ctr" rotWithShape="0">
              <a:prstClr val="black">
                <a:alpha val="40000"/>
              </a:prstClr>
            </a:outerShdw>
          </a:effectLst>
        </p:spPr>
      </p:pic>
      <p:sp>
        <p:nvSpPr>
          <p:cNvPr id="4" name="Rettangolo 3"/>
          <p:cNvSpPr/>
          <p:nvPr/>
        </p:nvSpPr>
        <p:spPr>
          <a:xfrm>
            <a:off x="615156" y="1084488"/>
            <a:ext cx="732893" cy="707886"/>
          </a:xfrm>
          <a:prstGeom prst="rect">
            <a:avLst/>
          </a:prstGeom>
        </p:spPr>
        <p:txBody>
          <a:bodyPr wrap="none">
            <a:spAutoFit/>
          </a:bodyPr>
          <a:lstStyle/>
          <a:p>
            <a:r>
              <a:rPr lang="it-IT" sz="4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20</a:t>
            </a:r>
            <a:endParaRPr lang="it-IT" sz="4000" dirty="0">
              <a:solidFill>
                <a:schemeClr val="bg1"/>
              </a:solidFill>
              <a:effectLst>
                <a:outerShdw blurRad="38100" dist="38100" dir="2700000" algn="tl">
                  <a:srgbClr val="000000">
                    <a:alpha val="43137"/>
                  </a:srgbClr>
                </a:outerShdw>
              </a:effectLst>
              <a:latin typeface="Bahnschrift SemiBold" panose="020B0502040204020203" pitchFamily="34" charset="0"/>
            </a:endParaRPr>
          </a:p>
        </p:txBody>
      </p:sp>
      <p:pic>
        <p:nvPicPr>
          <p:cNvPr id="2" name="Immagine 1"/>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825219" y="2265422"/>
            <a:ext cx="2998482" cy="206319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646676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469900" y="171328"/>
            <a:ext cx="11353800" cy="738664"/>
          </a:xfrm>
          <a:prstGeom prst="rect">
            <a:avLst/>
          </a:prstGeom>
          <a:noFill/>
          <a:ln w="12700">
            <a:solidFill>
              <a:srgbClr val="007AF5"/>
            </a:solidFill>
          </a:ln>
        </p:spPr>
        <p:txBody>
          <a:bodyPr wrap="square" rtlCol="0">
            <a:spAutoFit/>
          </a:bodyPr>
          <a:lstStyle/>
          <a:p>
            <a:pPr algn="ctr"/>
            <a:r>
              <a:rPr lang="it-IT" sz="2200" dirty="0" smtClean="0">
                <a:solidFill>
                  <a:srgbClr val="007AF5"/>
                </a:solidFill>
                <a:latin typeface="Bahnschrift" panose="020B0502040204020203" pitchFamily="34" charset="0"/>
              </a:rPr>
              <a:t>COMUNE DI ANCONA                                                                   </a:t>
            </a:r>
          </a:p>
          <a:p>
            <a:pPr algn="ctr"/>
            <a:r>
              <a:rPr lang="it-IT" sz="2000" dirty="0">
                <a:solidFill>
                  <a:srgbClr val="007AF5"/>
                </a:solidFill>
                <a:latin typeface="Bahnschrift" panose="020B0502040204020203" pitchFamily="34" charset="0"/>
              </a:rPr>
              <a:t>U.O. INFRASTRUTTURE VIARIE E DIFESA DEL SUOLO</a:t>
            </a:r>
          </a:p>
        </p:txBody>
      </p:sp>
      <p:sp>
        <p:nvSpPr>
          <p:cNvPr id="6" name="Rettangolo 5"/>
          <p:cNvSpPr/>
          <p:nvPr/>
        </p:nvSpPr>
        <p:spPr>
          <a:xfrm>
            <a:off x="469900" y="980856"/>
            <a:ext cx="11353800" cy="1011795"/>
          </a:xfrm>
          <a:prstGeom prst="rect">
            <a:avLst/>
          </a:prstGeom>
          <a:solidFill>
            <a:srgbClr val="007BFA"/>
          </a:soli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9" name="CasellaDiTesto 8"/>
          <p:cNvSpPr txBox="1"/>
          <p:nvPr/>
        </p:nvSpPr>
        <p:spPr>
          <a:xfrm>
            <a:off x="469900" y="976989"/>
            <a:ext cx="11353800" cy="707886"/>
          </a:xfrm>
          <a:prstGeom prst="rect">
            <a:avLst/>
          </a:prstGeom>
          <a:noFill/>
        </p:spPr>
        <p:txBody>
          <a:bodyPr wrap="square" rtlCol="0">
            <a:spAutoFit/>
          </a:bodyPr>
          <a:lstStyle/>
          <a:p>
            <a:pPr algn="ctr"/>
            <a:r>
              <a:rPr lang="it-IT" sz="2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RIQUALIFICAZIONE DI VIA BIRARELLI</a:t>
            </a:r>
          </a:p>
          <a:p>
            <a:pPr algn="ctr"/>
            <a:r>
              <a:rPr lang="it-IT" sz="2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CUP: E39J25003490004</a:t>
            </a:r>
            <a:endParaRPr lang="it-IT" sz="2000" dirty="0">
              <a:solidFill>
                <a:schemeClr val="bg1"/>
              </a:solidFill>
              <a:effectLst>
                <a:outerShdw blurRad="38100" dist="38100" dir="2700000" algn="tl">
                  <a:srgbClr val="000000">
                    <a:alpha val="43137"/>
                  </a:srgbClr>
                </a:outerShdw>
              </a:effectLst>
              <a:latin typeface="Bahnschrift SemiBold" panose="020B0502040204020203" pitchFamily="34" charset="0"/>
            </a:endParaRPr>
          </a:p>
        </p:txBody>
      </p:sp>
      <p:sp>
        <p:nvSpPr>
          <p:cNvPr id="5" name="CasellaDiTesto 4"/>
          <p:cNvSpPr txBox="1"/>
          <p:nvPr/>
        </p:nvSpPr>
        <p:spPr>
          <a:xfrm>
            <a:off x="400929" y="4021679"/>
            <a:ext cx="5133945" cy="2446824"/>
          </a:xfrm>
          <a:prstGeom prst="rect">
            <a:avLst/>
          </a:prstGeom>
          <a:noFill/>
        </p:spPr>
        <p:txBody>
          <a:bodyPr wrap="square" rtlCol="0">
            <a:spAutoFit/>
          </a:bodyPr>
          <a:lstStyle/>
          <a:p>
            <a:pPr algn="ctr"/>
            <a:endParaRPr lang="it-IT" sz="1000" b="1" dirty="0" smtClean="0">
              <a:solidFill>
                <a:srgbClr val="007AF5"/>
              </a:solidFill>
              <a:latin typeface="Bahnschrift" panose="020B0502040204020203" pitchFamily="34" charset="0"/>
            </a:endParaRPr>
          </a:p>
          <a:p>
            <a:r>
              <a:rPr lang="it-IT" sz="800" dirty="0" smtClean="0">
                <a:latin typeface="Bahnschrift" panose="020B0502040204020203" pitchFamily="34" charset="0"/>
              </a:rPr>
              <a:t>DESCRIZIONE </a:t>
            </a:r>
            <a:r>
              <a:rPr lang="it-IT" sz="800" dirty="0">
                <a:latin typeface="Bahnschrift" panose="020B0502040204020203" pitchFamily="34" charset="0"/>
              </a:rPr>
              <a:t>DELL</a:t>
            </a:r>
            <a:r>
              <a:rPr lang="it-IT" sz="800" dirty="0" smtClean="0">
                <a:latin typeface="Bahnschrift" panose="020B0502040204020203" pitchFamily="34" charset="0"/>
              </a:rPr>
              <a:t>’ INTERVENTO</a:t>
            </a:r>
            <a:endParaRPr lang="it-IT" sz="1100" dirty="0" smtClean="0">
              <a:latin typeface="Bahnschrift" panose="020B0502040204020203" pitchFamily="34" charset="0"/>
            </a:endParaRPr>
          </a:p>
          <a:p>
            <a:r>
              <a:rPr lang="it-IT" sz="1100" dirty="0" smtClean="0"/>
              <a:t>Il </a:t>
            </a:r>
            <a:r>
              <a:rPr lang="it-IT" sz="1100" dirty="0"/>
              <a:t>progetto prevede la riqualificazione di via Birarelli, con fresatura dello </a:t>
            </a:r>
            <a:r>
              <a:rPr lang="it-IT" sz="1100" dirty="0" smtClean="0"/>
              <a:t>strato superficiale </a:t>
            </a:r>
            <a:r>
              <a:rPr lang="it-IT" sz="1100" dirty="0"/>
              <a:t>in conglomerato bituminoso 5 cm e scavo di approfondimento di 30 cm. </a:t>
            </a:r>
            <a:r>
              <a:rPr lang="it-IT" sz="1100" dirty="0" smtClean="0"/>
              <a:t>Il rifacimento </a:t>
            </a:r>
            <a:r>
              <a:rPr lang="it-IT" sz="1100" dirty="0"/>
              <a:t>della superficie in cubetti di arenaria uguali all’esistente utilizzando </a:t>
            </a:r>
            <a:r>
              <a:rPr lang="it-IT" sz="1100" dirty="0" smtClean="0"/>
              <a:t>gli stessi </a:t>
            </a:r>
            <a:r>
              <a:rPr lang="it-IT" sz="1100" dirty="0"/>
              <a:t>formati presenti in zona.</a:t>
            </a:r>
          </a:p>
          <a:p>
            <a:r>
              <a:rPr lang="it-IT" sz="1100" dirty="0"/>
              <a:t>I marciapiedi saranno rifatti alzando i cordoli alla quota corretta e inserendo una</a:t>
            </a:r>
          </a:p>
          <a:p>
            <a:r>
              <a:rPr lang="it-IT" sz="1100" dirty="0"/>
              <a:t>pavimentazione in san pietrini 10x10 cm spessore 8 variabile , anche la </a:t>
            </a:r>
            <a:r>
              <a:rPr lang="it-IT" sz="1100" dirty="0" smtClean="0"/>
              <a:t>zona parcheggi </a:t>
            </a:r>
            <a:r>
              <a:rPr lang="it-IT" sz="1100" dirty="0"/>
              <a:t>saranno definiti dai san pietrini 10 x 10 cm, mentre la parte </a:t>
            </a:r>
            <a:r>
              <a:rPr lang="it-IT" sz="1100" dirty="0" smtClean="0"/>
              <a:t>stradale riprenderà </a:t>
            </a:r>
            <a:r>
              <a:rPr lang="it-IT" sz="1100" dirty="0"/>
              <a:t>lo stesso disegno esistente della pietra arenaria e rifatto il sottofondo </a:t>
            </a:r>
            <a:r>
              <a:rPr lang="it-IT" sz="1100" dirty="0" smtClean="0"/>
              <a:t>per la </a:t>
            </a:r>
            <a:r>
              <a:rPr lang="it-IT" sz="1100" dirty="0"/>
              <a:t>posa in opera della pavimentazione con un formato 10x 15 cm variabile.</a:t>
            </a:r>
          </a:p>
          <a:p>
            <a:r>
              <a:rPr lang="it-IT" sz="1100" dirty="0"/>
              <a:t>Si prevede un sottofondo in calcestruzzo armato di 20 cm con la doppia rete e la parte</a:t>
            </a:r>
          </a:p>
          <a:p>
            <a:r>
              <a:rPr lang="it-IT" sz="1100" dirty="0"/>
              <a:t>sopra in sabbia e cemento e pietra in arenaria di forma quadrata o rettangolare come</a:t>
            </a:r>
          </a:p>
          <a:p>
            <a:r>
              <a:rPr lang="it-IT" sz="1100" dirty="0"/>
              <a:t>da disegno esistente.</a:t>
            </a:r>
            <a:endParaRPr lang="it-IT" sz="1100" dirty="0" smtClean="0">
              <a:latin typeface="Bahnschrift" panose="020B0502040204020203" pitchFamily="34" charset="0"/>
            </a:endParaRPr>
          </a:p>
        </p:txBody>
      </p:sp>
      <p:sp>
        <p:nvSpPr>
          <p:cNvPr id="7" name="Rettangolo 6"/>
          <p:cNvSpPr/>
          <p:nvPr/>
        </p:nvSpPr>
        <p:spPr>
          <a:xfrm>
            <a:off x="405144" y="2167147"/>
            <a:ext cx="5129730" cy="1692771"/>
          </a:xfrm>
          <a:prstGeom prst="rect">
            <a:avLst/>
          </a:prstGeom>
        </p:spPr>
        <p:txBody>
          <a:bodyPr wrap="square">
            <a:spAutoFit/>
          </a:bodyPr>
          <a:lstStyle/>
          <a:p>
            <a:pPr algn="just"/>
            <a:r>
              <a:rPr lang="it-IT" sz="1300" dirty="0">
                <a:solidFill>
                  <a:srgbClr val="000000"/>
                </a:solidFill>
                <a:latin typeface="Bahnschrift" panose="020B0502040204020203" pitchFamily="34" charset="0"/>
              </a:rPr>
              <a:t>Importo finanziamento</a:t>
            </a:r>
            <a:r>
              <a:rPr lang="it-IT" sz="1300" b="1" dirty="0">
                <a:latin typeface="Bahnschrift" panose="020B0502040204020203" pitchFamily="34" charset="0"/>
              </a:rPr>
              <a:t>:</a:t>
            </a:r>
            <a:r>
              <a:rPr lang="it-IT" sz="1300" b="1" dirty="0">
                <a:solidFill>
                  <a:srgbClr val="FF0000"/>
                </a:solidFill>
                <a:latin typeface="Bahnschrift" panose="020B0502040204020203" pitchFamily="34" charset="0"/>
              </a:rPr>
              <a:t>        </a:t>
            </a:r>
            <a:r>
              <a:rPr lang="it-IT" sz="1300" b="1" dirty="0">
                <a:solidFill>
                  <a:srgbClr val="007BFA"/>
                </a:solidFill>
                <a:latin typeface="Bahnschrift" panose="020B0502040204020203" pitchFamily="34" charset="0"/>
              </a:rPr>
              <a:t>€ </a:t>
            </a:r>
            <a:r>
              <a:rPr lang="it-IT" sz="1300" b="1" dirty="0" smtClean="0">
                <a:solidFill>
                  <a:srgbClr val="007BFA"/>
                </a:solidFill>
                <a:latin typeface="Bahnschrift" panose="020B0502040204020203" pitchFamily="34" charset="0"/>
              </a:rPr>
              <a:t>425.000,00</a:t>
            </a:r>
            <a:endParaRPr lang="it-IT" sz="1300" b="1" dirty="0">
              <a:solidFill>
                <a:srgbClr val="007BFA"/>
              </a:solidFill>
              <a:latin typeface="Bahnschrift" panose="020B0502040204020203" pitchFamily="34" charset="0"/>
            </a:endParaRPr>
          </a:p>
          <a:p>
            <a:pPr algn="just"/>
            <a:r>
              <a:rPr lang="it-IT" sz="1300" dirty="0">
                <a:solidFill>
                  <a:srgbClr val="000000"/>
                </a:solidFill>
                <a:latin typeface="Bahnschrift" panose="020B0502040204020203" pitchFamily="34" charset="0"/>
              </a:rPr>
              <a:t>Fonte di finanziamento:	     </a:t>
            </a:r>
            <a:r>
              <a:rPr lang="it-IT" sz="1300" b="1" dirty="0">
                <a:solidFill>
                  <a:srgbClr val="007BFA"/>
                </a:solidFill>
                <a:latin typeface="Bahnschrift" panose="020B0502040204020203" pitchFamily="34" charset="0"/>
              </a:rPr>
              <a:t>Mutuo da CDP</a:t>
            </a:r>
          </a:p>
          <a:p>
            <a:r>
              <a:rPr lang="it-IT" sz="1300" dirty="0">
                <a:solidFill>
                  <a:srgbClr val="000000"/>
                </a:solidFill>
                <a:latin typeface="Bahnschrift" panose="020B0502040204020203" pitchFamily="34" charset="0"/>
              </a:rPr>
              <a:t>Stato avanzamento:	</a:t>
            </a:r>
            <a:r>
              <a:rPr lang="it-IT" sz="1300" b="1" dirty="0">
                <a:solidFill>
                  <a:srgbClr val="007BFA"/>
                </a:solidFill>
                <a:latin typeface="Bahnschrift" panose="020B0502040204020203" pitchFamily="34" charset="0"/>
              </a:rPr>
              <a:t>     PFTE approvato G.C. 20.11.2025</a:t>
            </a:r>
          </a:p>
          <a:p>
            <a:r>
              <a:rPr lang="it-IT" sz="1300" dirty="0">
                <a:solidFill>
                  <a:srgbClr val="000000"/>
                </a:solidFill>
                <a:latin typeface="Bahnschrift" panose="020B0502040204020203" pitchFamily="34" charset="0"/>
              </a:rPr>
              <a:t>Tempi fasi successive:         </a:t>
            </a:r>
            <a:r>
              <a:rPr lang="it-IT" sz="1300" b="1" dirty="0">
                <a:solidFill>
                  <a:srgbClr val="007BFA"/>
                </a:solidFill>
                <a:latin typeface="Bahnschrift" panose="020B0502040204020203" pitchFamily="34" charset="0"/>
              </a:rPr>
              <a:t>Entro Dicembre 2025:</a:t>
            </a:r>
          </a:p>
          <a:p>
            <a:r>
              <a:rPr lang="it-IT" sz="1300" b="1" dirty="0">
                <a:solidFill>
                  <a:srgbClr val="007BFA"/>
                </a:solidFill>
                <a:latin typeface="Bahnschrift" panose="020B0502040204020203" pitchFamily="34" charset="0"/>
              </a:rPr>
              <a:t>                                                - Acquisizione Mutuo</a:t>
            </a:r>
          </a:p>
          <a:p>
            <a:r>
              <a:rPr lang="it-IT" sz="1300" b="1" dirty="0">
                <a:solidFill>
                  <a:srgbClr val="007BFA"/>
                </a:solidFill>
                <a:latin typeface="Bahnschrift" panose="020B0502040204020203" pitchFamily="34" charset="0"/>
              </a:rPr>
              <a:t>                                                - Approvazione </a:t>
            </a:r>
            <a:r>
              <a:rPr lang="it-IT" sz="1300" b="1" dirty="0" smtClean="0">
                <a:solidFill>
                  <a:srgbClr val="007BFA"/>
                </a:solidFill>
                <a:latin typeface="Bahnschrift" panose="020B0502040204020203" pitchFamily="34" charset="0"/>
              </a:rPr>
              <a:t>progetto esecutivo </a:t>
            </a:r>
            <a:endParaRPr lang="it-IT" sz="1300" b="1" dirty="0">
              <a:solidFill>
                <a:srgbClr val="007BFA"/>
              </a:solidFill>
              <a:latin typeface="Bahnschrift" panose="020B0502040204020203" pitchFamily="34" charset="0"/>
            </a:endParaRPr>
          </a:p>
          <a:p>
            <a:r>
              <a:rPr lang="it-IT" sz="1300" b="1" dirty="0">
                <a:solidFill>
                  <a:srgbClr val="007BFA"/>
                </a:solidFill>
                <a:latin typeface="Bahnschrift" panose="020B0502040204020203" pitchFamily="34" charset="0"/>
              </a:rPr>
              <a:t>                                                - Avvio procedure di gara</a:t>
            </a:r>
          </a:p>
          <a:p>
            <a:r>
              <a:rPr lang="it-IT" sz="1300" b="1" dirty="0">
                <a:solidFill>
                  <a:srgbClr val="007BFA"/>
                </a:solidFill>
                <a:latin typeface="Bahnschrift" panose="020B0502040204020203" pitchFamily="34" charset="0"/>
              </a:rPr>
              <a:t>                                               Inizio lavori previsto marzo </a:t>
            </a:r>
            <a:r>
              <a:rPr lang="it-IT" sz="1300" b="1" dirty="0" smtClean="0">
                <a:solidFill>
                  <a:srgbClr val="007BFA"/>
                </a:solidFill>
                <a:latin typeface="Bahnschrift" panose="020B0502040204020203" pitchFamily="34" charset="0"/>
              </a:rPr>
              <a:t>2026</a:t>
            </a:r>
            <a:endParaRPr lang="it-IT" sz="1300" b="1" dirty="0">
              <a:solidFill>
                <a:srgbClr val="007BFA"/>
              </a:solidFill>
              <a:latin typeface="Bahnschrift" panose="020B0502040204020203" pitchFamily="34" charset="0"/>
            </a:endParaRPr>
          </a:p>
        </p:txBody>
      </p:sp>
      <p:cxnSp>
        <p:nvCxnSpPr>
          <p:cNvPr id="3" name="Connettore diritto 2"/>
          <p:cNvCxnSpPr/>
          <p:nvPr/>
        </p:nvCxnSpPr>
        <p:spPr>
          <a:xfrm>
            <a:off x="5623770" y="2265423"/>
            <a:ext cx="0" cy="4282971"/>
          </a:xfrm>
          <a:prstGeom prst="line">
            <a:avLst/>
          </a:prstGeom>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7972632" y="4177983"/>
            <a:ext cx="4455645" cy="246221"/>
          </a:xfrm>
          <a:prstGeom prst="rect">
            <a:avLst/>
          </a:prstGeom>
          <a:noFill/>
        </p:spPr>
        <p:txBody>
          <a:bodyPr wrap="square" rtlCol="0">
            <a:spAutoFit/>
          </a:bodyPr>
          <a:lstStyle/>
          <a:p>
            <a:pPr algn="ctr"/>
            <a:r>
              <a:rPr lang="it-IT" sz="1000" dirty="0">
                <a:latin typeface="Bahnschrift" panose="020B0502040204020203" pitchFamily="34" charset="0"/>
              </a:rPr>
              <a:t>p</a:t>
            </a:r>
            <a:r>
              <a:rPr lang="it-IT" sz="1000" dirty="0" smtClean="0">
                <a:latin typeface="Bahnschrift" panose="020B0502040204020203" pitchFamily="34" charset="0"/>
              </a:rPr>
              <a:t>lanimetria di progetto</a:t>
            </a:r>
            <a:endParaRPr lang="it-IT" sz="1000" dirty="0">
              <a:latin typeface="Bahnschrift" panose="020B0502040204020203" pitchFamily="34" charset="0"/>
            </a:endParaRPr>
          </a:p>
        </p:txBody>
      </p:sp>
      <p:sp>
        <p:nvSpPr>
          <p:cNvPr id="19" name="CasellaDiTesto 18"/>
          <p:cNvSpPr txBox="1"/>
          <p:nvPr/>
        </p:nvSpPr>
        <p:spPr>
          <a:xfrm>
            <a:off x="8101250" y="6306791"/>
            <a:ext cx="4455645" cy="246221"/>
          </a:xfrm>
          <a:prstGeom prst="rect">
            <a:avLst/>
          </a:prstGeom>
          <a:noFill/>
        </p:spPr>
        <p:txBody>
          <a:bodyPr wrap="square" rtlCol="0">
            <a:spAutoFit/>
          </a:bodyPr>
          <a:lstStyle/>
          <a:p>
            <a:pPr algn="ctr"/>
            <a:r>
              <a:rPr lang="it-IT" sz="1000" dirty="0">
                <a:latin typeface="Bahnschrift" panose="020B0502040204020203" pitchFamily="34" charset="0"/>
              </a:rPr>
              <a:t>i</a:t>
            </a:r>
            <a:r>
              <a:rPr lang="it-IT" sz="1000" dirty="0" smtClean="0">
                <a:latin typeface="Bahnschrift" panose="020B0502040204020203" pitchFamily="34" charset="0"/>
              </a:rPr>
              <a:t>potesi di progetto</a:t>
            </a:r>
            <a:endParaRPr lang="it-IT" sz="1000" dirty="0">
              <a:latin typeface="Bahnschrift" panose="020B0502040204020203" pitchFamily="34" charset="0"/>
            </a:endParaRPr>
          </a:p>
        </p:txBody>
      </p:sp>
      <p:sp>
        <p:nvSpPr>
          <p:cNvPr id="20" name="CasellaDiTesto 19"/>
          <p:cNvSpPr txBox="1"/>
          <p:nvPr/>
        </p:nvSpPr>
        <p:spPr>
          <a:xfrm>
            <a:off x="5003391" y="6308519"/>
            <a:ext cx="4455645" cy="246221"/>
          </a:xfrm>
          <a:prstGeom prst="rect">
            <a:avLst/>
          </a:prstGeom>
          <a:noFill/>
        </p:spPr>
        <p:txBody>
          <a:bodyPr wrap="square" rtlCol="0">
            <a:spAutoFit/>
          </a:bodyPr>
          <a:lstStyle/>
          <a:p>
            <a:pPr algn="ctr"/>
            <a:r>
              <a:rPr lang="it-IT" sz="1000" dirty="0" smtClean="0">
                <a:latin typeface="Bahnschrift" panose="020B0502040204020203" pitchFamily="34" charset="0"/>
              </a:rPr>
              <a:t>stato di fatto</a:t>
            </a:r>
            <a:endParaRPr lang="it-IT" sz="1000" dirty="0">
              <a:latin typeface="Bahnschrift" panose="020B0502040204020203" pitchFamily="34" charset="0"/>
            </a:endParaRPr>
          </a:p>
        </p:txBody>
      </p:sp>
      <p:sp>
        <p:nvSpPr>
          <p:cNvPr id="21" name="CasellaDiTesto 20"/>
          <p:cNvSpPr txBox="1"/>
          <p:nvPr/>
        </p:nvSpPr>
        <p:spPr>
          <a:xfrm>
            <a:off x="5623770" y="4138327"/>
            <a:ext cx="3159925" cy="246221"/>
          </a:xfrm>
          <a:prstGeom prst="rect">
            <a:avLst/>
          </a:prstGeom>
          <a:noFill/>
        </p:spPr>
        <p:txBody>
          <a:bodyPr wrap="square" rtlCol="0">
            <a:spAutoFit/>
          </a:bodyPr>
          <a:lstStyle/>
          <a:p>
            <a:pPr algn="ctr"/>
            <a:r>
              <a:rPr lang="it-IT" sz="1000" dirty="0">
                <a:latin typeface="Bahnschrift" panose="020B0502040204020203" pitchFamily="34" charset="0"/>
              </a:rPr>
              <a:t>l</a:t>
            </a:r>
            <a:r>
              <a:rPr lang="it-IT" sz="1000" dirty="0" smtClean="0">
                <a:latin typeface="Bahnschrift" panose="020B0502040204020203" pitchFamily="34" charset="0"/>
              </a:rPr>
              <a:t>ocalizzazione intervento</a:t>
            </a:r>
            <a:endParaRPr lang="it-IT" sz="1000" dirty="0">
              <a:latin typeface="Bahnschrift" panose="020B0502040204020203" pitchFamily="34" charset="0"/>
            </a:endParaRPr>
          </a:p>
        </p:txBody>
      </p:sp>
      <p:sp>
        <p:nvSpPr>
          <p:cNvPr id="16" name="Rettangolo 15"/>
          <p:cNvSpPr/>
          <p:nvPr/>
        </p:nvSpPr>
        <p:spPr>
          <a:xfrm>
            <a:off x="631647" y="1084488"/>
            <a:ext cx="619080" cy="707886"/>
          </a:xfrm>
          <a:prstGeom prst="rect">
            <a:avLst/>
          </a:prstGeom>
        </p:spPr>
        <p:txBody>
          <a:bodyPr wrap="none">
            <a:spAutoFit/>
          </a:bodyPr>
          <a:lstStyle/>
          <a:p>
            <a:r>
              <a:rPr lang="it-IT" sz="4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21</a:t>
            </a:r>
            <a:endParaRPr lang="it-IT" sz="4000" dirty="0">
              <a:solidFill>
                <a:schemeClr val="bg1"/>
              </a:solidFill>
              <a:effectLst>
                <a:outerShdw blurRad="38100" dist="38100" dir="2700000" algn="tl">
                  <a:srgbClr val="000000">
                    <a:alpha val="43137"/>
                  </a:srgbClr>
                </a:outerShdw>
              </a:effectLst>
              <a:latin typeface="Bahnschrift SemiBold" panose="020B0502040204020203" pitchFamily="34" charset="0"/>
            </a:endParaRPr>
          </a:p>
        </p:txBody>
      </p:sp>
      <p:pic>
        <p:nvPicPr>
          <p:cNvPr id="2" name="Immagin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738669" y="4563612"/>
            <a:ext cx="3011572" cy="1728094"/>
          </a:xfrm>
          <a:prstGeom prst="rect">
            <a:avLst/>
          </a:prstGeom>
          <a:effectLst>
            <a:outerShdw blurRad="63500" sx="102000" sy="102000" algn="ctr" rotWithShape="0">
              <a:prstClr val="black">
                <a:alpha val="40000"/>
              </a:prstClr>
            </a:outerShdw>
          </a:effectLst>
        </p:spPr>
      </p:pic>
      <p:pic>
        <p:nvPicPr>
          <p:cNvPr id="4" name="Immagine 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844918" y="4580859"/>
            <a:ext cx="2984482" cy="1705418"/>
          </a:xfrm>
          <a:prstGeom prst="rect">
            <a:avLst/>
          </a:prstGeom>
          <a:effectLst>
            <a:outerShdw blurRad="63500" sx="102000" sy="102000" algn="ctr" rotWithShape="0">
              <a:prstClr val="black">
                <a:alpha val="40000"/>
              </a:prstClr>
            </a:outerShdw>
          </a:effectLst>
        </p:spPr>
      </p:pic>
      <p:pic>
        <p:nvPicPr>
          <p:cNvPr id="13" name="Immagine 12"/>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732410" y="2253146"/>
            <a:ext cx="3017831" cy="1883454"/>
          </a:xfrm>
          <a:prstGeom prst="rect">
            <a:avLst/>
          </a:prstGeom>
          <a:effectLst>
            <a:outerShdw blurRad="63500" sx="102000" sy="102000" algn="ctr" rotWithShape="0">
              <a:prstClr val="black">
                <a:alpha val="40000"/>
              </a:prstClr>
            </a:outerShdw>
          </a:effectLst>
        </p:spPr>
      </p:pic>
      <p:sp>
        <p:nvSpPr>
          <p:cNvPr id="14" name="Ovale 13"/>
          <p:cNvSpPr/>
          <p:nvPr/>
        </p:nvSpPr>
        <p:spPr>
          <a:xfrm>
            <a:off x="7231214" y="2697932"/>
            <a:ext cx="379398" cy="357736"/>
          </a:xfrm>
          <a:prstGeom prst="ellipse">
            <a:avLst/>
          </a:prstGeom>
          <a:noFill/>
          <a:ln w="38100">
            <a:solidFill>
              <a:srgbClr val="007B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8" name="Immagine 17"/>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844917" y="2265423"/>
            <a:ext cx="2978783" cy="187185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446172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469900" y="171328"/>
            <a:ext cx="11353800" cy="738664"/>
          </a:xfrm>
          <a:prstGeom prst="rect">
            <a:avLst/>
          </a:prstGeom>
          <a:noFill/>
          <a:ln w="12700">
            <a:solidFill>
              <a:srgbClr val="007AF5"/>
            </a:solidFill>
          </a:ln>
        </p:spPr>
        <p:txBody>
          <a:bodyPr wrap="square" rtlCol="0">
            <a:spAutoFit/>
          </a:bodyPr>
          <a:lstStyle/>
          <a:p>
            <a:pPr algn="ctr"/>
            <a:r>
              <a:rPr lang="it-IT" sz="2200" dirty="0" smtClean="0">
                <a:solidFill>
                  <a:srgbClr val="007AF5"/>
                </a:solidFill>
                <a:latin typeface="Bahnschrift" panose="020B0502040204020203" pitchFamily="34" charset="0"/>
              </a:rPr>
              <a:t>COMUNE DI ANCONA                                                                   </a:t>
            </a:r>
          </a:p>
          <a:p>
            <a:pPr algn="ctr"/>
            <a:r>
              <a:rPr lang="it-IT" sz="2000" dirty="0">
                <a:solidFill>
                  <a:srgbClr val="007AF5"/>
                </a:solidFill>
                <a:latin typeface="Bahnschrift" panose="020B0502040204020203" pitchFamily="34" charset="0"/>
              </a:rPr>
              <a:t>U.O. INFRASTRUTTURE VIARIE E DIFESA DEL SUOLO</a:t>
            </a:r>
          </a:p>
        </p:txBody>
      </p:sp>
      <p:sp>
        <p:nvSpPr>
          <p:cNvPr id="6" name="Rettangolo 5"/>
          <p:cNvSpPr/>
          <p:nvPr/>
        </p:nvSpPr>
        <p:spPr>
          <a:xfrm>
            <a:off x="469900" y="980856"/>
            <a:ext cx="11353800" cy="1011795"/>
          </a:xfrm>
          <a:prstGeom prst="rect">
            <a:avLst/>
          </a:prstGeom>
          <a:solidFill>
            <a:srgbClr val="007BFA"/>
          </a:soli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9" name="CasellaDiTesto 8"/>
          <p:cNvSpPr txBox="1"/>
          <p:nvPr/>
        </p:nvSpPr>
        <p:spPr>
          <a:xfrm>
            <a:off x="469900" y="976989"/>
            <a:ext cx="11353800" cy="707886"/>
          </a:xfrm>
          <a:prstGeom prst="rect">
            <a:avLst/>
          </a:prstGeom>
          <a:noFill/>
        </p:spPr>
        <p:txBody>
          <a:bodyPr wrap="square" rtlCol="0">
            <a:spAutoFit/>
          </a:bodyPr>
          <a:lstStyle/>
          <a:p>
            <a:pPr algn="ctr"/>
            <a:r>
              <a:rPr lang="it-IT" sz="2000" dirty="0">
                <a:solidFill>
                  <a:schemeClr val="bg1"/>
                </a:solidFill>
                <a:effectLst>
                  <a:outerShdw blurRad="38100" dist="38100" dir="2700000" algn="tl">
                    <a:srgbClr val="000000">
                      <a:alpha val="43137"/>
                    </a:srgbClr>
                  </a:outerShdw>
                </a:effectLst>
                <a:latin typeface="Bahnschrift SemiBold" panose="020B0502040204020203" pitchFamily="34" charset="0"/>
              </a:rPr>
              <a:t>INTERVENTO DI MANUTENZIONE STRAORDINARIA DELLA SCALINATE </a:t>
            </a:r>
            <a:r>
              <a:rPr lang="it-IT" sz="2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COMUNALI</a:t>
            </a:r>
          </a:p>
          <a:p>
            <a:pPr algn="ctr"/>
            <a:r>
              <a:rPr lang="it-IT" sz="2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CUP</a:t>
            </a:r>
            <a:r>
              <a:rPr lang="it-IT" sz="2000" dirty="0">
                <a:solidFill>
                  <a:schemeClr val="bg1"/>
                </a:solidFill>
                <a:effectLst>
                  <a:outerShdw blurRad="38100" dist="38100" dir="2700000" algn="tl">
                    <a:srgbClr val="000000">
                      <a:alpha val="43137"/>
                    </a:srgbClr>
                  </a:outerShdw>
                </a:effectLst>
                <a:latin typeface="Bahnschrift SemiBold" panose="020B0502040204020203" pitchFamily="34" charset="0"/>
              </a:rPr>
              <a:t>: E37H24003460004 </a:t>
            </a:r>
          </a:p>
        </p:txBody>
      </p:sp>
      <p:sp>
        <p:nvSpPr>
          <p:cNvPr id="5" name="CasellaDiTesto 4"/>
          <p:cNvSpPr txBox="1"/>
          <p:nvPr/>
        </p:nvSpPr>
        <p:spPr>
          <a:xfrm>
            <a:off x="400929" y="4021679"/>
            <a:ext cx="5133945" cy="2231380"/>
          </a:xfrm>
          <a:prstGeom prst="rect">
            <a:avLst/>
          </a:prstGeom>
          <a:noFill/>
        </p:spPr>
        <p:txBody>
          <a:bodyPr wrap="square" rtlCol="0">
            <a:spAutoFit/>
          </a:bodyPr>
          <a:lstStyle/>
          <a:p>
            <a:pPr algn="ctr"/>
            <a:endParaRPr lang="it-IT" sz="1000" b="1" dirty="0" smtClean="0">
              <a:solidFill>
                <a:srgbClr val="007AF5"/>
              </a:solidFill>
              <a:latin typeface="Bahnschrift" panose="020B0502040204020203" pitchFamily="34" charset="0"/>
            </a:endParaRPr>
          </a:p>
          <a:p>
            <a:pPr algn="just"/>
            <a:r>
              <a:rPr lang="it-IT" sz="800" dirty="0" smtClean="0">
                <a:latin typeface="Bahnschrift" panose="020B0502040204020203" pitchFamily="34" charset="0"/>
              </a:rPr>
              <a:t>DESCRIZIONE DELL’INTERVENTO</a:t>
            </a:r>
          </a:p>
          <a:p>
            <a:pPr algn="just"/>
            <a:r>
              <a:rPr lang="it-IT" sz="1100" dirty="0" smtClean="0"/>
              <a:t>La </a:t>
            </a:r>
            <a:r>
              <a:rPr lang="it-IT" sz="1100" dirty="0"/>
              <a:t>prima scalinata oggetto di intervento, nel seguito denominata “Scalinata 1” è ubicata nel </a:t>
            </a:r>
            <a:r>
              <a:rPr lang="it-IT" sz="1100" dirty="0" smtClean="0"/>
              <a:t>quartiere </a:t>
            </a:r>
            <a:r>
              <a:rPr lang="it-IT" sz="1100" dirty="0" err="1" smtClean="0"/>
              <a:t>Pietralacroce</a:t>
            </a:r>
            <a:r>
              <a:rPr lang="it-IT" sz="1100" dirty="0" smtClean="0"/>
              <a:t> </a:t>
            </a:r>
            <a:r>
              <a:rPr lang="it-IT" sz="1100" dirty="0"/>
              <a:t>e funge </a:t>
            </a:r>
            <a:r>
              <a:rPr lang="it-IT" sz="1100" dirty="0" smtClean="0"/>
              <a:t>da collegamento </a:t>
            </a:r>
            <a:r>
              <a:rPr lang="it-IT" sz="1100" dirty="0"/>
              <a:t>pedonale tra due tratti di via Strada Vecchia </a:t>
            </a:r>
            <a:r>
              <a:rPr lang="it-IT" sz="1100" dirty="0" err="1"/>
              <a:t>Pietralacroce</a:t>
            </a:r>
            <a:r>
              <a:rPr lang="it-IT" sz="1100" dirty="0"/>
              <a:t> posti a </a:t>
            </a:r>
            <a:r>
              <a:rPr lang="it-IT" sz="1100" dirty="0" smtClean="0"/>
              <a:t>quote differenti.</a:t>
            </a:r>
            <a:r>
              <a:rPr lang="it-IT" sz="1100" dirty="0"/>
              <a:t> La seconda scalinata oggetto di intervento, nel seguito denominata “Scalinata 2” è situata in prossimità </a:t>
            </a:r>
            <a:r>
              <a:rPr lang="it-IT" sz="1100" dirty="0" smtClean="0"/>
              <a:t>di Piazza </a:t>
            </a:r>
            <a:r>
              <a:rPr lang="it-IT" sz="1100" dirty="0"/>
              <a:t>Giovanni Fontana, e collega la piazza con via Duilio Scaldati, attraversando il Parco Piazza Fontana</a:t>
            </a:r>
            <a:r>
              <a:rPr lang="it-IT" sz="1100" dirty="0" smtClean="0"/>
              <a:t>.</a:t>
            </a:r>
            <a:endParaRPr lang="it-IT" sz="1100" dirty="0">
              <a:latin typeface="Bahnschrift" panose="020B0502040204020203" pitchFamily="34" charset="0"/>
            </a:endParaRPr>
          </a:p>
          <a:p>
            <a:pPr algn="just"/>
            <a:r>
              <a:rPr lang="it-IT" sz="1100" dirty="0" smtClean="0"/>
              <a:t>La </a:t>
            </a:r>
            <a:r>
              <a:rPr lang="it-IT" sz="1100" dirty="0"/>
              <a:t>Scalinata 1, in considerazione delle criticità riscontrate nella rampa finale verso monte, sarà oggetto di </a:t>
            </a:r>
            <a:r>
              <a:rPr lang="it-IT" sz="1100" dirty="0" smtClean="0"/>
              <a:t>un intervento </a:t>
            </a:r>
            <a:r>
              <a:rPr lang="it-IT" sz="1100" dirty="0"/>
              <a:t>di demolizione e ricostruzione </a:t>
            </a:r>
            <a:r>
              <a:rPr lang="it-IT" sz="1100" dirty="0" smtClean="0"/>
              <a:t>parziale</a:t>
            </a:r>
            <a:r>
              <a:rPr lang="it-IT" sz="1100" dirty="0"/>
              <a:t>;</a:t>
            </a:r>
            <a:endParaRPr lang="it-IT" sz="1100" dirty="0" smtClean="0"/>
          </a:p>
          <a:p>
            <a:pPr algn="just"/>
            <a:r>
              <a:rPr lang="it-IT" sz="1100" dirty="0" smtClean="0"/>
              <a:t>Per </a:t>
            </a:r>
            <a:r>
              <a:rPr lang="it-IT" sz="1100" dirty="0"/>
              <a:t>la Scalinata 2, posta all’interno del parco pubblico, gli interventi previsti riguardano principalmente </a:t>
            </a:r>
            <a:r>
              <a:rPr lang="it-IT" sz="1100" dirty="0" smtClean="0"/>
              <a:t>il risanamento </a:t>
            </a:r>
            <a:r>
              <a:rPr lang="it-IT" sz="1100" dirty="0"/>
              <a:t>strutturale delle parti in cemento armato e </a:t>
            </a:r>
            <a:r>
              <a:rPr lang="it-IT" sz="1100" dirty="0" smtClean="0"/>
              <a:t>il miglioramento </a:t>
            </a:r>
            <a:r>
              <a:rPr lang="it-IT" sz="1100" dirty="0"/>
              <a:t>estetico e funzionale </a:t>
            </a:r>
            <a:r>
              <a:rPr lang="it-IT" sz="1100" dirty="0" smtClean="0"/>
              <a:t>dell’intero percorso pedonale.</a:t>
            </a:r>
            <a:endParaRPr lang="it-IT" sz="1100" dirty="0" smtClean="0">
              <a:latin typeface="Bahnschrift" panose="020B0502040204020203" pitchFamily="34" charset="0"/>
            </a:endParaRPr>
          </a:p>
        </p:txBody>
      </p:sp>
      <p:sp>
        <p:nvSpPr>
          <p:cNvPr id="7" name="Rettangolo 6"/>
          <p:cNvSpPr/>
          <p:nvPr/>
        </p:nvSpPr>
        <p:spPr>
          <a:xfrm>
            <a:off x="405144" y="2167147"/>
            <a:ext cx="5129730" cy="1692771"/>
          </a:xfrm>
          <a:prstGeom prst="rect">
            <a:avLst/>
          </a:prstGeom>
        </p:spPr>
        <p:txBody>
          <a:bodyPr wrap="square">
            <a:spAutoFit/>
          </a:bodyPr>
          <a:lstStyle/>
          <a:p>
            <a:pPr algn="just"/>
            <a:r>
              <a:rPr lang="it-IT" sz="1300" dirty="0">
                <a:solidFill>
                  <a:srgbClr val="000000"/>
                </a:solidFill>
                <a:latin typeface="Bahnschrift" panose="020B0502040204020203" pitchFamily="34" charset="0"/>
              </a:rPr>
              <a:t>Importo finanziamento</a:t>
            </a:r>
            <a:r>
              <a:rPr lang="it-IT" sz="1300" b="1" dirty="0">
                <a:latin typeface="Bahnschrift" panose="020B0502040204020203" pitchFamily="34" charset="0"/>
              </a:rPr>
              <a:t>:</a:t>
            </a:r>
            <a:r>
              <a:rPr lang="it-IT" sz="1300" b="1" dirty="0">
                <a:solidFill>
                  <a:srgbClr val="FF0000"/>
                </a:solidFill>
                <a:latin typeface="Bahnschrift" panose="020B0502040204020203" pitchFamily="34" charset="0"/>
              </a:rPr>
              <a:t>        </a:t>
            </a:r>
            <a:r>
              <a:rPr lang="it-IT" sz="1300" b="1" dirty="0">
                <a:solidFill>
                  <a:srgbClr val="007BFA"/>
                </a:solidFill>
                <a:latin typeface="Bahnschrift" panose="020B0502040204020203" pitchFamily="34" charset="0"/>
              </a:rPr>
              <a:t>€ </a:t>
            </a:r>
            <a:r>
              <a:rPr lang="it-IT" sz="1300" b="1" dirty="0" smtClean="0">
                <a:solidFill>
                  <a:srgbClr val="007BFA"/>
                </a:solidFill>
                <a:latin typeface="Bahnschrift" panose="020B0502040204020203" pitchFamily="34" charset="0"/>
              </a:rPr>
              <a:t>300.000,00</a:t>
            </a:r>
            <a:endParaRPr lang="it-IT" sz="1300" b="1" dirty="0">
              <a:solidFill>
                <a:srgbClr val="007BFA"/>
              </a:solidFill>
              <a:latin typeface="Bahnschrift" panose="020B0502040204020203" pitchFamily="34" charset="0"/>
            </a:endParaRPr>
          </a:p>
          <a:p>
            <a:pPr algn="just"/>
            <a:r>
              <a:rPr lang="it-IT" sz="1300" dirty="0">
                <a:solidFill>
                  <a:srgbClr val="000000"/>
                </a:solidFill>
                <a:latin typeface="Bahnschrift" panose="020B0502040204020203" pitchFamily="34" charset="0"/>
              </a:rPr>
              <a:t>Fonte di finanziamento:	     </a:t>
            </a:r>
            <a:r>
              <a:rPr lang="it-IT" sz="1300" b="1" dirty="0">
                <a:solidFill>
                  <a:srgbClr val="007BFA"/>
                </a:solidFill>
                <a:latin typeface="Bahnschrift" panose="020B0502040204020203" pitchFamily="34" charset="0"/>
              </a:rPr>
              <a:t>Mutuo da CDP</a:t>
            </a:r>
          </a:p>
          <a:p>
            <a:r>
              <a:rPr lang="it-IT" sz="1300" dirty="0">
                <a:solidFill>
                  <a:srgbClr val="000000"/>
                </a:solidFill>
                <a:latin typeface="Bahnschrift" panose="020B0502040204020203" pitchFamily="34" charset="0"/>
              </a:rPr>
              <a:t>Stato avanzamento:	</a:t>
            </a:r>
            <a:r>
              <a:rPr lang="it-IT" sz="1300" b="1" dirty="0">
                <a:solidFill>
                  <a:srgbClr val="007BFA"/>
                </a:solidFill>
                <a:latin typeface="Bahnschrift" panose="020B0502040204020203" pitchFamily="34" charset="0"/>
              </a:rPr>
              <a:t>     PFTE approvato G.C. 20.11.2025</a:t>
            </a:r>
          </a:p>
          <a:p>
            <a:r>
              <a:rPr lang="it-IT" sz="1300" dirty="0">
                <a:solidFill>
                  <a:srgbClr val="000000"/>
                </a:solidFill>
                <a:latin typeface="Bahnschrift" panose="020B0502040204020203" pitchFamily="34" charset="0"/>
              </a:rPr>
              <a:t>Tempi fasi successive:         </a:t>
            </a:r>
            <a:r>
              <a:rPr lang="it-IT" sz="1300" b="1" dirty="0">
                <a:solidFill>
                  <a:srgbClr val="007BFA"/>
                </a:solidFill>
                <a:latin typeface="Bahnschrift" panose="020B0502040204020203" pitchFamily="34" charset="0"/>
              </a:rPr>
              <a:t>Entro Dicembre 2025:</a:t>
            </a:r>
          </a:p>
          <a:p>
            <a:r>
              <a:rPr lang="it-IT" sz="1300" b="1" dirty="0">
                <a:solidFill>
                  <a:srgbClr val="007BFA"/>
                </a:solidFill>
                <a:latin typeface="Bahnschrift" panose="020B0502040204020203" pitchFamily="34" charset="0"/>
              </a:rPr>
              <a:t>                                                - Acquisizione Mutuo</a:t>
            </a:r>
          </a:p>
          <a:p>
            <a:r>
              <a:rPr lang="it-IT" sz="1300" b="1" dirty="0">
                <a:solidFill>
                  <a:srgbClr val="007BFA"/>
                </a:solidFill>
                <a:latin typeface="Bahnschrift" panose="020B0502040204020203" pitchFamily="34" charset="0"/>
              </a:rPr>
              <a:t>                                                - Approvazione </a:t>
            </a:r>
            <a:r>
              <a:rPr lang="it-IT" sz="1300" b="1" dirty="0" smtClean="0">
                <a:solidFill>
                  <a:srgbClr val="007BFA"/>
                </a:solidFill>
                <a:latin typeface="Bahnschrift" panose="020B0502040204020203" pitchFamily="34" charset="0"/>
              </a:rPr>
              <a:t>progetto esecutivo </a:t>
            </a:r>
            <a:endParaRPr lang="it-IT" sz="1300" b="1" dirty="0">
              <a:solidFill>
                <a:srgbClr val="007BFA"/>
              </a:solidFill>
              <a:latin typeface="Bahnschrift" panose="020B0502040204020203" pitchFamily="34" charset="0"/>
            </a:endParaRPr>
          </a:p>
          <a:p>
            <a:r>
              <a:rPr lang="it-IT" sz="1300" b="1" dirty="0">
                <a:solidFill>
                  <a:srgbClr val="007BFA"/>
                </a:solidFill>
                <a:latin typeface="Bahnschrift" panose="020B0502040204020203" pitchFamily="34" charset="0"/>
              </a:rPr>
              <a:t>                                                - Avvio procedure di gara</a:t>
            </a:r>
          </a:p>
          <a:p>
            <a:r>
              <a:rPr lang="it-IT" sz="1300" b="1" dirty="0">
                <a:solidFill>
                  <a:srgbClr val="007BFA"/>
                </a:solidFill>
                <a:latin typeface="Bahnschrift" panose="020B0502040204020203" pitchFamily="34" charset="0"/>
              </a:rPr>
              <a:t>                                               Inizio lavori previsto marzo </a:t>
            </a:r>
            <a:r>
              <a:rPr lang="it-IT" sz="1300" b="1" dirty="0" smtClean="0">
                <a:solidFill>
                  <a:srgbClr val="007BFA"/>
                </a:solidFill>
                <a:latin typeface="Bahnschrift" panose="020B0502040204020203" pitchFamily="34" charset="0"/>
              </a:rPr>
              <a:t>2026</a:t>
            </a:r>
            <a:endParaRPr lang="it-IT" sz="1300" b="1" dirty="0">
              <a:solidFill>
                <a:srgbClr val="007BFA"/>
              </a:solidFill>
              <a:latin typeface="Bahnschrift" panose="020B0502040204020203" pitchFamily="34" charset="0"/>
            </a:endParaRPr>
          </a:p>
        </p:txBody>
      </p:sp>
      <p:cxnSp>
        <p:nvCxnSpPr>
          <p:cNvPr id="3" name="Connettore diritto 2"/>
          <p:cNvCxnSpPr/>
          <p:nvPr/>
        </p:nvCxnSpPr>
        <p:spPr>
          <a:xfrm>
            <a:off x="5623770" y="2265423"/>
            <a:ext cx="0" cy="4282971"/>
          </a:xfrm>
          <a:prstGeom prst="line">
            <a:avLst/>
          </a:prstGeom>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9179097" y="4176503"/>
            <a:ext cx="2227823" cy="246221"/>
          </a:xfrm>
          <a:prstGeom prst="rect">
            <a:avLst/>
          </a:prstGeom>
          <a:noFill/>
        </p:spPr>
        <p:txBody>
          <a:bodyPr wrap="square" rtlCol="0">
            <a:spAutoFit/>
          </a:bodyPr>
          <a:lstStyle/>
          <a:p>
            <a:pPr algn="ctr"/>
            <a:r>
              <a:rPr lang="it-IT" sz="1000" dirty="0">
                <a:latin typeface="Bahnschrift" panose="020B0502040204020203" pitchFamily="34" charset="0"/>
              </a:rPr>
              <a:t>p</a:t>
            </a:r>
            <a:r>
              <a:rPr lang="it-IT" sz="1000" dirty="0" smtClean="0">
                <a:latin typeface="Bahnschrift" panose="020B0502040204020203" pitchFamily="34" charset="0"/>
              </a:rPr>
              <a:t>lanimetria di progetto</a:t>
            </a:r>
            <a:endParaRPr lang="it-IT" sz="1000" dirty="0">
              <a:latin typeface="Bahnschrift" panose="020B0502040204020203" pitchFamily="34" charset="0"/>
            </a:endParaRPr>
          </a:p>
        </p:txBody>
      </p:sp>
      <p:sp>
        <p:nvSpPr>
          <p:cNvPr id="20" name="CasellaDiTesto 19"/>
          <p:cNvSpPr txBox="1"/>
          <p:nvPr/>
        </p:nvSpPr>
        <p:spPr>
          <a:xfrm>
            <a:off x="4954455" y="6346131"/>
            <a:ext cx="4455645" cy="400110"/>
          </a:xfrm>
          <a:prstGeom prst="rect">
            <a:avLst/>
          </a:prstGeom>
          <a:noFill/>
        </p:spPr>
        <p:txBody>
          <a:bodyPr wrap="square" rtlCol="0">
            <a:spAutoFit/>
          </a:bodyPr>
          <a:lstStyle/>
          <a:p>
            <a:pPr algn="ctr"/>
            <a:r>
              <a:rPr lang="it-IT" sz="1000" dirty="0">
                <a:latin typeface="Bahnschrift" panose="020B0502040204020203" pitchFamily="34" charset="0"/>
              </a:rPr>
              <a:t>s</a:t>
            </a:r>
            <a:r>
              <a:rPr lang="it-IT" sz="1000" dirty="0" smtClean="0">
                <a:latin typeface="Bahnschrift" panose="020B0502040204020203" pitchFamily="34" charset="0"/>
              </a:rPr>
              <a:t>tato di fatto</a:t>
            </a:r>
          </a:p>
          <a:p>
            <a:pPr algn="ctr"/>
            <a:r>
              <a:rPr lang="it-IT" sz="1000" dirty="0">
                <a:latin typeface="Bahnschrift" panose="020B0502040204020203" pitchFamily="34" charset="0"/>
              </a:rPr>
              <a:t>s</a:t>
            </a:r>
            <a:r>
              <a:rPr lang="it-IT" sz="1000" dirty="0" smtClean="0">
                <a:latin typeface="Bahnschrift" panose="020B0502040204020203" pitchFamily="34" charset="0"/>
              </a:rPr>
              <a:t>trada vecchia di </a:t>
            </a:r>
            <a:r>
              <a:rPr lang="it-IT" sz="1000" dirty="0" err="1" smtClean="0">
                <a:latin typeface="Bahnschrift" panose="020B0502040204020203" pitchFamily="34" charset="0"/>
              </a:rPr>
              <a:t>Pietralacroce</a:t>
            </a:r>
            <a:r>
              <a:rPr lang="it-IT" sz="1000" dirty="0" smtClean="0">
                <a:latin typeface="Bahnschrift" panose="020B0502040204020203" pitchFamily="34" charset="0"/>
              </a:rPr>
              <a:t> – via Scandali</a:t>
            </a:r>
            <a:endParaRPr lang="it-IT" sz="1000" dirty="0">
              <a:latin typeface="Bahnschrift" panose="020B0502040204020203" pitchFamily="34" charset="0"/>
            </a:endParaRPr>
          </a:p>
        </p:txBody>
      </p:sp>
      <p:sp>
        <p:nvSpPr>
          <p:cNvPr id="21" name="CasellaDiTesto 20"/>
          <p:cNvSpPr txBox="1"/>
          <p:nvPr/>
        </p:nvSpPr>
        <p:spPr>
          <a:xfrm>
            <a:off x="6035894" y="4165889"/>
            <a:ext cx="2292768" cy="246221"/>
          </a:xfrm>
          <a:prstGeom prst="rect">
            <a:avLst/>
          </a:prstGeom>
          <a:noFill/>
        </p:spPr>
        <p:txBody>
          <a:bodyPr wrap="square" rtlCol="0">
            <a:spAutoFit/>
          </a:bodyPr>
          <a:lstStyle/>
          <a:p>
            <a:pPr algn="ctr"/>
            <a:r>
              <a:rPr lang="it-IT" sz="1000" dirty="0">
                <a:latin typeface="Bahnschrift" panose="020B0502040204020203" pitchFamily="34" charset="0"/>
              </a:rPr>
              <a:t>l</a:t>
            </a:r>
            <a:r>
              <a:rPr lang="it-IT" sz="1000" dirty="0" smtClean="0">
                <a:latin typeface="Bahnschrift" panose="020B0502040204020203" pitchFamily="34" charset="0"/>
              </a:rPr>
              <a:t>ocalizzazione intervento</a:t>
            </a:r>
            <a:endParaRPr lang="it-IT" sz="1000" dirty="0">
              <a:latin typeface="Bahnschrift" panose="020B0502040204020203" pitchFamily="34" charset="0"/>
            </a:endParaRPr>
          </a:p>
        </p:txBody>
      </p:sp>
      <p:sp>
        <p:nvSpPr>
          <p:cNvPr id="25" name="Rettangolo 24"/>
          <p:cNvSpPr/>
          <p:nvPr/>
        </p:nvSpPr>
        <p:spPr>
          <a:xfrm>
            <a:off x="631647" y="1084488"/>
            <a:ext cx="713657" cy="707886"/>
          </a:xfrm>
          <a:prstGeom prst="rect">
            <a:avLst/>
          </a:prstGeom>
        </p:spPr>
        <p:txBody>
          <a:bodyPr wrap="none">
            <a:spAutoFit/>
          </a:bodyPr>
          <a:lstStyle/>
          <a:p>
            <a:r>
              <a:rPr lang="it-IT" sz="4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22</a:t>
            </a:r>
            <a:endParaRPr lang="it-IT" sz="4000" dirty="0">
              <a:solidFill>
                <a:schemeClr val="bg1"/>
              </a:solidFill>
              <a:effectLst>
                <a:outerShdw blurRad="38100" dist="38100" dir="2700000" algn="tl">
                  <a:srgbClr val="000000">
                    <a:alpha val="43137"/>
                  </a:srgbClr>
                </a:outerShdw>
              </a:effectLst>
              <a:latin typeface="Bahnschrift SemiBold" panose="020B0502040204020203" pitchFamily="34" charset="0"/>
            </a:endParaRPr>
          </a:p>
        </p:txBody>
      </p:sp>
      <p:pic>
        <p:nvPicPr>
          <p:cNvPr id="4" name="Immagin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712667" y="2237861"/>
            <a:ext cx="3013646" cy="1899062"/>
          </a:xfrm>
          <a:prstGeom prst="rect">
            <a:avLst/>
          </a:prstGeom>
          <a:effectLst>
            <a:outerShdw blurRad="63500" sx="102000" sy="102000" algn="ctr" rotWithShape="0">
              <a:prstClr val="black">
                <a:alpha val="40000"/>
              </a:prstClr>
            </a:outerShdw>
          </a:effectLst>
        </p:spPr>
      </p:pic>
      <p:sp>
        <p:nvSpPr>
          <p:cNvPr id="26" name="Ovale 25"/>
          <p:cNvSpPr/>
          <p:nvPr/>
        </p:nvSpPr>
        <p:spPr>
          <a:xfrm>
            <a:off x="7011322" y="2807807"/>
            <a:ext cx="379398" cy="357736"/>
          </a:xfrm>
          <a:prstGeom prst="ellipse">
            <a:avLst/>
          </a:prstGeom>
          <a:noFill/>
          <a:ln w="38100">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Ovale 26"/>
          <p:cNvSpPr/>
          <p:nvPr/>
        </p:nvSpPr>
        <p:spPr>
          <a:xfrm>
            <a:off x="7774544" y="3242548"/>
            <a:ext cx="379398" cy="357736"/>
          </a:xfrm>
          <a:prstGeom prst="ellipse">
            <a:avLst/>
          </a:prstGeom>
          <a:noFill/>
          <a:ln w="38100">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magine 1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815210" y="2237861"/>
            <a:ext cx="3008489" cy="1899061"/>
          </a:xfrm>
          <a:prstGeom prst="rect">
            <a:avLst/>
          </a:prstGeom>
          <a:effectLst>
            <a:outerShdw blurRad="63500" sx="102000" sy="102000" algn="ctr" rotWithShape="0">
              <a:prstClr val="black">
                <a:alpha val="40000"/>
              </a:prstClr>
            </a:outerShdw>
          </a:effectLst>
        </p:spPr>
      </p:pic>
      <p:pic>
        <p:nvPicPr>
          <p:cNvPr id="15" name="Immagine 14"/>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815210" y="4932727"/>
            <a:ext cx="3008489" cy="1391432"/>
          </a:xfrm>
          <a:prstGeom prst="rect">
            <a:avLst/>
          </a:prstGeom>
          <a:effectLst>
            <a:outerShdw blurRad="63500" sx="102000" sy="102000" algn="ctr" rotWithShape="0">
              <a:prstClr val="black">
                <a:alpha val="40000"/>
              </a:prstClr>
            </a:outerShdw>
          </a:effectLst>
        </p:spPr>
      </p:pic>
      <p:sp>
        <p:nvSpPr>
          <p:cNvPr id="28" name="CasellaDiTesto 27"/>
          <p:cNvSpPr txBox="1"/>
          <p:nvPr/>
        </p:nvSpPr>
        <p:spPr>
          <a:xfrm>
            <a:off x="8153942" y="6385711"/>
            <a:ext cx="4455645" cy="246221"/>
          </a:xfrm>
          <a:prstGeom prst="rect">
            <a:avLst/>
          </a:prstGeom>
          <a:noFill/>
        </p:spPr>
        <p:txBody>
          <a:bodyPr wrap="square" rtlCol="0">
            <a:spAutoFit/>
          </a:bodyPr>
          <a:lstStyle/>
          <a:p>
            <a:pPr algn="ctr"/>
            <a:r>
              <a:rPr lang="it-IT" sz="1000" dirty="0">
                <a:latin typeface="Bahnschrift" panose="020B0502040204020203" pitchFamily="34" charset="0"/>
              </a:rPr>
              <a:t>p</a:t>
            </a:r>
            <a:r>
              <a:rPr lang="it-IT" sz="1000" dirty="0" smtClean="0">
                <a:latin typeface="Bahnschrift" panose="020B0502040204020203" pitchFamily="34" charset="0"/>
              </a:rPr>
              <a:t>lanimetria di progetto</a:t>
            </a:r>
            <a:endParaRPr lang="it-IT" sz="1000" dirty="0">
              <a:latin typeface="Bahnschrift" panose="020B0502040204020203" pitchFamily="34" charset="0"/>
            </a:endParaRPr>
          </a:p>
        </p:txBody>
      </p:sp>
      <p:pic>
        <p:nvPicPr>
          <p:cNvPr id="18" name="Immagine 17"/>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712668" y="4932726"/>
            <a:ext cx="3019764" cy="139143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187633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469900" y="171328"/>
            <a:ext cx="11353800" cy="738664"/>
          </a:xfrm>
          <a:prstGeom prst="rect">
            <a:avLst/>
          </a:prstGeom>
          <a:noFill/>
          <a:ln w="12700">
            <a:solidFill>
              <a:srgbClr val="007AF5"/>
            </a:solidFill>
          </a:ln>
        </p:spPr>
        <p:txBody>
          <a:bodyPr wrap="square" rtlCol="0">
            <a:spAutoFit/>
          </a:bodyPr>
          <a:lstStyle/>
          <a:p>
            <a:pPr algn="ctr"/>
            <a:r>
              <a:rPr lang="it-IT" sz="2200" dirty="0" smtClean="0">
                <a:solidFill>
                  <a:srgbClr val="007AF5"/>
                </a:solidFill>
                <a:latin typeface="Bahnschrift" panose="020B0502040204020203" pitchFamily="34" charset="0"/>
              </a:rPr>
              <a:t>COMUNE DI ANCONA                                                                   </a:t>
            </a:r>
          </a:p>
          <a:p>
            <a:pPr algn="ctr"/>
            <a:r>
              <a:rPr lang="it-IT" sz="2000" dirty="0">
                <a:solidFill>
                  <a:srgbClr val="007AF5"/>
                </a:solidFill>
                <a:latin typeface="Bahnschrift" panose="020B0502040204020203" pitchFamily="34" charset="0"/>
              </a:rPr>
              <a:t>U.O. INFRASTRUTTURE VIARIE E DIFESA DEL SUOLO</a:t>
            </a:r>
          </a:p>
        </p:txBody>
      </p:sp>
      <p:sp>
        <p:nvSpPr>
          <p:cNvPr id="6" name="Rettangolo 5"/>
          <p:cNvSpPr/>
          <p:nvPr/>
        </p:nvSpPr>
        <p:spPr>
          <a:xfrm>
            <a:off x="469900" y="980856"/>
            <a:ext cx="11353800" cy="1011795"/>
          </a:xfrm>
          <a:prstGeom prst="rect">
            <a:avLst/>
          </a:prstGeom>
          <a:solidFill>
            <a:srgbClr val="007BFA"/>
          </a:soli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9" name="CasellaDiTesto 8"/>
          <p:cNvSpPr txBox="1"/>
          <p:nvPr/>
        </p:nvSpPr>
        <p:spPr>
          <a:xfrm>
            <a:off x="469900" y="976989"/>
            <a:ext cx="11353800" cy="707886"/>
          </a:xfrm>
          <a:prstGeom prst="rect">
            <a:avLst/>
          </a:prstGeom>
          <a:noFill/>
        </p:spPr>
        <p:txBody>
          <a:bodyPr wrap="square" rtlCol="0">
            <a:spAutoFit/>
          </a:bodyPr>
          <a:lstStyle/>
          <a:p>
            <a:pPr algn="ctr"/>
            <a:r>
              <a:rPr lang="it-IT" sz="2000" dirty="0">
                <a:solidFill>
                  <a:schemeClr val="bg1"/>
                </a:solidFill>
                <a:effectLst>
                  <a:outerShdw blurRad="38100" dist="38100" dir="2700000" algn="tl">
                    <a:srgbClr val="000000">
                      <a:alpha val="43137"/>
                    </a:srgbClr>
                  </a:outerShdw>
                </a:effectLst>
                <a:latin typeface="Bahnschrift SemiBold" panose="020B0502040204020203" pitchFamily="34" charset="0"/>
              </a:rPr>
              <a:t>REALIZZAZIONE NUOVO PARCHEGGIO IN VIA </a:t>
            </a:r>
            <a:r>
              <a:rPr lang="it-IT" sz="2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BARILATTI</a:t>
            </a:r>
          </a:p>
          <a:p>
            <a:pPr algn="ctr"/>
            <a:r>
              <a:rPr lang="it-IT" sz="2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CUP</a:t>
            </a:r>
            <a:r>
              <a:rPr lang="it-IT" sz="2000" dirty="0">
                <a:solidFill>
                  <a:schemeClr val="bg1"/>
                </a:solidFill>
                <a:effectLst>
                  <a:outerShdw blurRad="38100" dist="38100" dir="2700000" algn="tl">
                    <a:srgbClr val="000000">
                      <a:alpha val="43137"/>
                    </a:srgbClr>
                  </a:outerShdw>
                </a:effectLst>
                <a:latin typeface="Bahnschrift SemiBold" panose="020B0502040204020203" pitchFamily="34" charset="0"/>
              </a:rPr>
              <a:t>. E31B25000060004</a:t>
            </a:r>
          </a:p>
        </p:txBody>
      </p:sp>
      <p:sp>
        <p:nvSpPr>
          <p:cNvPr id="5" name="CasellaDiTesto 4"/>
          <p:cNvSpPr txBox="1"/>
          <p:nvPr/>
        </p:nvSpPr>
        <p:spPr>
          <a:xfrm>
            <a:off x="405144" y="3875414"/>
            <a:ext cx="5133945" cy="2585323"/>
          </a:xfrm>
          <a:prstGeom prst="rect">
            <a:avLst/>
          </a:prstGeom>
          <a:noFill/>
        </p:spPr>
        <p:txBody>
          <a:bodyPr wrap="square" rtlCol="0">
            <a:spAutoFit/>
          </a:bodyPr>
          <a:lstStyle/>
          <a:p>
            <a:pPr algn="ctr"/>
            <a:endParaRPr lang="it-IT" sz="1000" b="1" dirty="0" smtClean="0">
              <a:solidFill>
                <a:srgbClr val="007AF5"/>
              </a:solidFill>
              <a:latin typeface="Bahnschrift" panose="020B0502040204020203" pitchFamily="34" charset="0"/>
            </a:endParaRPr>
          </a:p>
          <a:p>
            <a:pPr algn="just"/>
            <a:r>
              <a:rPr lang="it-IT" sz="900" dirty="0" smtClean="0">
                <a:latin typeface="Bahnschrift" panose="020B0502040204020203" pitchFamily="34" charset="0"/>
              </a:rPr>
              <a:t>DESCRIZIONE DELL’ INTERVENTO:</a:t>
            </a:r>
          </a:p>
          <a:p>
            <a:pPr algn="just"/>
            <a:r>
              <a:rPr lang="it-IT" sz="1100" dirty="0"/>
              <a:t>Uno dei problemi di traffico che oggi si pongono all’attenzione dell’Amministrazione Comunale è quello di garantire maggiori spazi per la sosta  privata. </a:t>
            </a:r>
            <a:endParaRPr lang="it-IT" sz="1100" b="1" dirty="0"/>
          </a:p>
          <a:p>
            <a:pPr algn="just"/>
            <a:r>
              <a:rPr lang="it-IT" sz="1100" dirty="0"/>
              <a:t>A tale scopo l’area rimasta inutilizzata nella parte finale di via </a:t>
            </a:r>
            <a:r>
              <a:rPr lang="it-IT" sz="1100" dirty="0" err="1"/>
              <a:t>Barilatti</a:t>
            </a:r>
            <a:r>
              <a:rPr lang="it-IT" sz="1100" dirty="0"/>
              <a:t>, appare ideale per dare risposta all’esigenza di sosta della zona . </a:t>
            </a:r>
          </a:p>
          <a:p>
            <a:pPr algn="just"/>
            <a:r>
              <a:rPr lang="it-IT" sz="1100" dirty="0" smtClean="0"/>
              <a:t>L’area </a:t>
            </a:r>
            <a:r>
              <a:rPr lang="it-IT" sz="1100" dirty="0"/>
              <a:t>presenta una pendenza naturale verso via </a:t>
            </a:r>
            <a:r>
              <a:rPr lang="it-IT" sz="1100" dirty="0" err="1"/>
              <a:t>Barilatti</a:t>
            </a:r>
            <a:r>
              <a:rPr lang="it-IT" sz="1100" dirty="0"/>
              <a:t>. Verrà realizzato   uno sbancamento generalizzato per una profondità di circa 75 centimetri. Dal fondo di tale sbancamento verrà riportato il cassonetto stradale di composizione  idonea a sopportare i carichi veicolari che interesseranno il parcheggio.  Con i seguenti spessori:</a:t>
            </a:r>
          </a:p>
          <a:p>
            <a:pPr algn="just"/>
            <a:r>
              <a:rPr lang="it-IT" sz="1100" dirty="0"/>
              <a:t> </a:t>
            </a:r>
            <a:r>
              <a:rPr lang="it-IT" sz="1100" dirty="0" smtClean="0"/>
              <a:t>- </a:t>
            </a:r>
            <a:r>
              <a:rPr lang="it-IT" sz="1100" dirty="0"/>
              <a:t>Strato di misto cementato con dosaggio </a:t>
            </a:r>
            <a:r>
              <a:rPr lang="it-IT" sz="1100" dirty="0" err="1"/>
              <a:t>qli</a:t>
            </a:r>
            <a:r>
              <a:rPr lang="it-IT" sz="1100" dirty="0"/>
              <a:t>. 1,50 per  - h. 25 cm.</a:t>
            </a:r>
          </a:p>
          <a:p>
            <a:pPr algn="just"/>
            <a:r>
              <a:rPr lang="it-IT" sz="1100" dirty="0"/>
              <a:t>- pavimentazione drenante ecologica tipo “terra solida  - h. 10 cm.</a:t>
            </a:r>
          </a:p>
          <a:p>
            <a:pPr algn="just"/>
            <a:r>
              <a:rPr lang="it-IT" sz="1100" dirty="0"/>
              <a:t>- Sistema di smaltimento delle acque meteoriche</a:t>
            </a:r>
          </a:p>
          <a:p>
            <a:pPr algn="just"/>
            <a:r>
              <a:rPr lang="it-IT" sz="1100" dirty="0"/>
              <a:t>- Segnaletica stradale orizzontale e verticale</a:t>
            </a:r>
          </a:p>
          <a:p>
            <a:pPr lvl="1" algn="just"/>
            <a:endParaRPr lang="it-IT" sz="1100" dirty="0" smtClean="0">
              <a:latin typeface="Bahnschrift" panose="020B0502040204020203" pitchFamily="34" charset="0"/>
            </a:endParaRPr>
          </a:p>
        </p:txBody>
      </p:sp>
      <p:sp>
        <p:nvSpPr>
          <p:cNvPr id="7" name="Rettangolo 6"/>
          <p:cNvSpPr/>
          <p:nvPr/>
        </p:nvSpPr>
        <p:spPr>
          <a:xfrm>
            <a:off x="405144" y="2167147"/>
            <a:ext cx="5016991" cy="1892826"/>
          </a:xfrm>
          <a:prstGeom prst="rect">
            <a:avLst/>
          </a:prstGeom>
        </p:spPr>
        <p:txBody>
          <a:bodyPr wrap="square">
            <a:spAutoFit/>
          </a:bodyPr>
          <a:lstStyle/>
          <a:p>
            <a:pPr algn="just"/>
            <a:endParaRPr lang="it-IT" sz="1300" dirty="0" smtClean="0">
              <a:solidFill>
                <a:srgbClr val="000000"/>
              </a:solidFill>
              <a:latin typeface="Bahnschrift" panose="020B0502040204020203" pitchFamily="34" charset="0"/>
            </a:endParaRPr>
          </a:p>
          <a:p>
            <a:pPr algn="just"/>
            <a:r>
              <a:rPr lang="it-IT" sz="1300" dirty="0" smtClean="0">
                <a:solidFill>
                  <a:srgbClr val="000000"/>
                </a:solidFill>
                <a:latin typeface="Bahnschrift" panose="020B0502040204020203" pitchFamily="34" charset="0"/>
              </a:rPr>
              <a:t>Quadro Economico</a:t>
            </a:r>
            <a:r>
              <a:rPr lang="it-IT" sz="1300" b="1" dirty="0" smtClean="0">
                <a:latin typeface="Bahnschrift" panose="020B0502040204020203" pitchFamily="34" charset="0"/>
              </a:rPr>
              <a:t>:</a:t>
            </a:r>
            <a:r>
              <a:rPr lang="it-IT" sz="1300" b="1" dirty="0" smtClean="0">
                <a:solidFill>
                  <a:srgbClr val="FF0000"/>
                </a:solidFill>
                <a:latin typeface="Bahnschrift" panose="020B0502040204020203" pitchFamily="34" charset="0"/>
              </a:rPr>
              <a:t>        </a:t>
            </a:r>
            <a:r>
              <a:rPr lang="it-IT" sz="1300" b="1" dirty="0">
                <a:solidFill>
                  <a:srgbClr val="FF0000"/>
                </a:solidFill>
                <a:latin typeface="Bahnschrift" panose="020B0502040204020203" pitchFamily="34" charset="0"/>
              </a:rPr>
              <a:t> </a:t>
            </a:r>
            <a:r>
              <a:rPr lang="it-IT" sz="1300" b="1" dirty="0" smtClean="0">
                <a:solidFill>
                  <a:srgbClr val="FF0000"/>
                </a:solidFill>
                <a:latin typeface="Bahnschrift" panose="020B0502040204020203" pitchFamily="34" charset="0"/>
              </a:rPr>
              <a:t>     </a:t>
            </a:r>
            <a:r>
              <a:rPr lang="it-IT" sz="1300" b="1" dirty="0" smtClean="0">
                <a:solidFill>
                  <a:srgbClr val="007BFA"/>
                </a:solidFill>
                <a:latin typeface="Bahnschrift" panose="020B0502040204020203" pitchFamily="34" charset="0"/>
              </a:rPr>
              <a:t>€ 500.000,00</a:t>
            </a:r>
          </a:p>
          <a:p>
            <a:pPr algn="just"/>
            <a:r>
              <a:rPr lang="it-IT" sz="1300" dirty="0" smtClean="0">
                <a:solidFill>
                  <a:srgbClr val="000000"/>
                </a:solidFill>
                <a:latin typeface="Bahnschrift" panose="020B0502040204020203" pitchFamily="34" charset="0"/>
              </a:rPr>
              <a:t>Fonte di finanziamento:	     </a:t>
            </a:r>
            <a:r>
              <a:rPr lang="it-IT" sz="1300" b="1" dirty="0" smtClean="0">
                <a:solidFill>
                  <a:srgbClr val="007BFA"/>
                </a:solidFill>
                <a:latin typeface="Bahnschrift" panose="020B0502040204020203" pitchFamily="34" charset="0"/>
              </a:rPr>
              <a:t>Mutuo da CDP</a:t>
            </a:r>
          </a:p>
          <a:p>
            <a:r>
              <a:rPr lang="it-IT" sz="1300" dirty="0">
                <a:solidFill>
                  <a:srgbClr val="000000"/>
                </a:solidFill>
                <a:latin typeface="Bahnschrift" panose="020B0502040204020203" pitchFamily="34" charset="0"/>
              </a:rPr>
              <a:t>Stato avanzamento:	</a:t>
            </a:r>
            <a:r>
              <a:rPr lang="it-IT" sz="1300" b="1" dirty="0">
                <a:solidFill>
                  <a:srgbClr val="007BFA"/>
                </a:solidFill>
                <a:latin typeface="Bahnschrift" panose="020B0502040204020203" pitchFamily="34" charset="0"/>
              </a:rPr>
              <a:t>     PFTE approvato G.C. 20.11.2025</a:t>
            </a:r>
          </a:p>
          <a:p>
            <a:r>
              <a:rPr lang="it-IT" sz="1300" dirty="0">
                <a:solidFill>
                  <a:srgbClr val="000000"/>
                </a:solidFill>
                <a:latin typeface="Bahnschrift" panose="020B0502040204020203" pitchFamily="34" charset="0"/>
              </a:rPr>
              <a:t>Tempi fasi successive:         </a:t>
            </a:r>
            <a:r>
              <a:rPr lang="it-IT" sz="1300" b="1" dirty="0">
                <a:solidFill>
                  <a:srgbClr val="007BFA"/>
                </a:solidFill>
                <a:latin typeface="Bahnschrift" panose="020B0502040204020203" pitchFamily="34" charset="0"/>
              </a:rPr>
              <a:t>Entro Dicembre 2025:</a:t>
            </a:r>
          </a:p>
          <a:p>
            <a:r>
              <a:rPr lang="it-IT" sz="1300" b="1" dirty="0">
                <a:solidFill>
                  <a:srgbClr val="007BFA"/>
                </a:solidFill>
                <a:latin typeface="Bahnschrift" panose="020B0502040204020203" pitchFamily="34" charset="0"/>
              </a:rPr>
              <a:t>                                                - Acquisizione Mutuo</a:t>
            </a:r>
          </a:p>
          <a:p>
            <a:r>
              <a:rPr lang="it-IT" sz="1300" b="1" dirty="0">
                <a:solidFill>
                  <a:srgbClr val="007BFA"/>
                </a:solidFill>
                <a:latin typeface="Bahnschrift" panose="020B0502040204020203" pitchFamily="34" charset="0"/>
              </a:rPr>
              <a:t>       </a:t>
            </a:r>
            <a:r>
              <a:rPr lang="it-IT" sz="1300" b="1" dirty="0" smtClean="0">
                <a:solidFill>
                  <a:srgbClr val="007BFA"/>
                </a:solidFill>
                <a:latin typeface="Bahnschrift" panose="020B0502040204020203" pitchFamily="34" charset="0"/>
              </a:rPr>
              <a:t>                                         </a:t>
            </a:r>
            <a:r>
              <a:rPr lang="it-IT" sz="1300" b="1" dirty="0">
                <a:solidFill>
                  <a:srgbClr val="007BFA"/>
                </a:solidFill>
                <a:latin typeface="Bahnschrift" panose="020B0502040204020203" pitchFamily="34" charset="0"/>
              </a:rPr>
              <a:t>- Approvazione </a:t>
            </a:r>
            <a:r>
              <a:rPr lang="it-IT" sz="1300" b="1" dirty="0" smtClean="0">
                <a:solidFill>
                  <a:srgbClr val="007BFA"/>
                </a:solidFill>
                <a:latin typeface="Bahnschrift" panose="020B0502040204020203" pitchFamily="34" charset="0"/>
              </a:rPr>
              <a:t>progetto esecutivo</a:t>
            </a:r>
            <a:endParaRPr lang="it-IT" sz="1300" b="1" dirty="0">
              <a:solidFill>
                <a:srgbClr val="007BFA"/>
              </a:solidFill>
              <a:latin typeface="Bahnschrift" panose="020B0502040204020203" pitchFamily="34" charset="0"/>
            </a:endParaRPr>
          </a:p>
          <a:p>
            <a:r>
              <a:rPr lang="it-IT" sz="1300" b="1" dirty="0">
                <a:solidFill>
                  <a:srgbClr val="007BFA"/>
                </a:solidFill>
                <a:latin typeface="Bahnschrift" panose="020B0502040204020203" pitchFamily="34" charset="0"/>
              </a:rPr>
              <a:t>                                                - Avvio procedure di gara</a:t>
            </a:r>
          </a:p>
          <a:p>
            <a:r>
              <a:rPr lang="it-IT" sz="1300" b="1" dirty="0">
                <a:solidFill>
                  <a:srgbClr val="007BFA"/>
                </a:solidFill>
                <a:latin typeface="Bahnschrift" panose="020B0502040204020203" pitchFamily="34" charset="0"/>
              </a:rPr>
              <a:t>                                               Inizio lavori previsto marzo </a:t>
            </a:r>
            <a:r>
              <a:rPr lang="it-IT" sz="1300" b="1" dirty="0" smtClean="0">
                <a:solidFill>
                  <a:srgbClr val="007BFA"/>
                </a:solidFill>
                <a:latin typeface="Bahnschrift" panose="020B0502040204020203" pitchFamily="34" charset="0"/>
              </a:rPr>
              <a:t>2026</a:t>
            </a:r>
            <a:endParaRPr lang="it-IT" sz="1300" b="1" dirty="0">
              <a:solidFill>
                <a:srgbClr val="007BFA"/>
              </a:solidFill>
              <a:latin typeface="Bahnschrift" panose="020B0502040204020203" pitchFamily="34" charset="0"/>
            </a:endParaRPr>
          </a:p>
        </p:txBody>
      </p:sp>
      <p:cxnSp>
        <p:nvCxnSpPr>
          <p:cNvPr id="3" name="Connettore diritto 2"/>
          <p:cNvCxnSpPr/>
          <p:nvPr/>
        </p:nvCxnSpPr>
        <p:spPr>
          <a:xfrm>
            <a:off x="5623770" y="2265423"/>
            <a:ext cx="0" cy="4282971"/>
          </a:xfrm>
          <a:prstGeom prst="line">
            <a:avLst/>
          </a:prstGeom>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8037665" y="4160212"/>
            <a:ext cx="4455645" cy="246221"/>
          </a:xfrm>
          <a:prstGeom prst="rect">
            <a:avLst/>
          </a:prstGeom>
          <a:noFill/>
        </p:spPr>
        <p:txBody>
          <a:bodyPr wrap="square" rtlCol="0">
            <a:spAutoFit/>
          </a:bodyPr>
          <a:lstStyle/>
          <a:p>
            <a:pPr algn="ctr"/>
            <a:r>
              <a:rPr lang="it-IT" sz="1000" dirty="0">
                <a:latin typeface="Bahnschrift" panose="020B0502040204020203" pitchFamily="34" charset="0"/>
              </a:rPr>
              <a:t>p</a:t>
            </a:r>
            <a:r>
              <a:rPr lang="it-IT" sz="1000" dirty="0" smtClean="0">
                <a:latin typeface="Bahnschrift" panose="020B0502040204020203" pitchFamily="34" charset="0"/>
              </a:rPr>
              <a:t>lanimetria di progetto</a:t>
            </a:r>
            <a:endParaRPr lang="it-IT" sz="1000" dirty="0">
              <a:latin typeface="Bahnschrift" panose="020B0502040204020203" pitchFamily="34" charset="0"/>
            </a:endParaRPr>
          </a:p>
        </p:txBody>
      </p:sp>
      <p:sp>
        <p:nvSpPr>
          <p:cNvPr id="12" name="CasellaDiTesto 11"/>
          <p:cNvSpPr txBox="1"/>
          <p:nvPr/>
        </p:nvSpPr>
        <p:spPr>
          <a:xfrm>
            <a:off x="8235375" y="3519874"/>
            <a:ext cx="2349452" cy="461665"/>
          </a:xfrm>
          <a:prstGeom prst="rect">
            <a:avLst/>
          </a:prstGeom>
          <a:noFill/>
        </p:spPr>
        <p:txBody>
          <a:bodyPr wrap="square" rtlCol="0">
            <a:spAutoFit/>
          </a:bodyPr>
          <a:lstStyle/>
          <a:p>
            <a:pPr algn="ctr"/>
            <a:r>
              <a:rPr lang="it-IT" sz="600" dirty="0" smtClean="0">
                <a:solidFill>
                  <a:schemeClr val="bg1"/>
                </a:solidFill>
                <a:latin typeface="Bahnschrift" panose="020B0502040204020203" pitchFamily="34" charset="0"/>
              </a:rPr>
              <a:t>2° stralcio non </a:t>
            </a:r>
          </a:p>
          <a:p>
            <a:pPr algn="ctr"/>
            <a:r>
              <a:rPr lang="it-IT" sz="600" dirty="0" smtClean="0">
                <a:solidFill>
                  <a:schemeClr val="bg1"/>
                </a:solidFill>
                <a:latin typeface="Bahnschrift" panose="020B0502040204020203" pitchFamily="34" charset="0"/>
              </a:rPr>
              <a:t>oggetto</a:t>
            </a:r>
          </a:p>
          <a:p>
            <a:pPr algn="ctr"/>
            <a:r>
              <a:rPr lang="it-IT" sz="600" dirty="0" smtClean="0">
                <a:solidFill>
                  <a:schemeClr val="bg1"/>
                </a:solidFill>
                <a:latin typeface="Bahnschrift" panose="020B0502040204020203" pitchFamily="34" charset="0"/>
              </a:rPr>
              <a:t> del presente </a:t>
            </a:r>
          </a:p>
          <a:p>
            <a:pPr algn="ctr"/>
            <a:r>
              <a:rPr lang="it-IT" sz="600" dirty="0" smtClean="0">
                <a:solidFill>
                  <a:schemeClr val="bg1"/>
                </a:solidFill>
                <a:latin typeface="Bahnschrift" panose="020B0502040204020203" pitchFamily="34" charset="0"/>
              </a:rPr>
              <a:t>PFTE</a:t>
            </a:r>
            <a:endParaRPr lang="it-IT" sz="600" dirty="0">
              <a:solidFill>
                <a:schemeClr val="bg1"/>
              </a:solidFill>
              <a:latin typeface="Bahnschrift" panose="020B0502040204020203" pitchFamily="34" charset="0"/>
            </a:endParaRPr>
          </a:p>
        </p:txBody>
      </p:sp>
      <p:sp>
        <p:nvSpPr>
          <p:cNvPr id="13" name="CasellaDiTesto 12"/>
          <p:cNvSpPr txBox="1"/>
          <p:nvPr/>
        </p:nvSpPr>
        <p:spPr>
          <a:xfrm>
            <a:off x="9683286" y="2837054"/>
            <a:ext cx="1501848" cy="276999"/>
          </a:xfrm>
          <a:prstGeom prst="rect">
            <a:avLst/>
          </a:prstGeom>
          <a:noFill/>
        </p:spPr>
        <p:txBody>
          <a:bodyPr wrap="square" rtlCol="0">
            <a:spAutoFit/>
          </a:bodyPr>
          <a:lstStyle/>
          <a:p>
            <a:pPr algn="ctr"/>
            <a:r>
              <a:rPr lang="it-IT" sz="600" dirty="0" smtClean="0">
                <a:latin typeface="Bahnschrift" panose="020B0502040204020203" pitchFamily="34" charset="0"/>
              </a:rPr>
              <a:t>1° stralcio oggetto</a:t>
            </a:r>
          </a:p>
          <a:p>
            <a:pPr algn="ctr"/>
            <a:r>
              <a:rPr lang="it-IT" sz="600" dirty="0" smtClean="0">
                <a:latin typeface="Bahnschrift" panose="020B0502040204020203" pitchFamily="34" charset="0"/>
              </a:rPr>
              <a:t> d’</a:t>
            </a:r>
            <a:r>
              <a:rPr lang="it-IT" sz="600" dirty="0" err="1" smtClean="0">
                <a:latin typeface="Bahnschrift" panose="020B0502040204020203" pitchFamily="34" charset="0"/>
              </a:rPr>
              <a:t>inteento</a:t>
            </a:r>
            <a:endParaRPr lang="it-IT" sz="600" dirty="0">
              <a:latin typeface="Bahnschrift" panose="020B0502040204020203" pitchFamily="34" charset="0"/>
            </a:endParaRPr>
          </a:p>
        </p:txBody>
      </p:sp>
      <p:sp>
        <p:nvSpPr>
          <p:cNvPr id="20" name="CasellaDiTesto 19"/>
          <p:cNvSpPr txBox="1"/>
          <p:nvPr/>
        </p:nvSpPr>
        <p:spPr>
          <a:xfrm>
            <a:off x="6586800" y="6587468"/>
            <a:ext cx="4455645" cy="246221"/>
          </a:xfrm>
          <a:prstGeom prst="rect">
            <a:avLst/>
          </a:prstGeom>
          <a:noFill/>
        </p:spPr>
        <p:txBody>
          <a:bodyPr wrap="square" rtlCol="0">
            <a:spAutoFit/>
          </a:bodyPr>
          <a:lstStyle/>
          <a:p>
            <a:pPr algn="ctr"/>
            <a:r>
              <a:rPr lang="it-IT" sz="1000" dirty="0">
                <a:latin typeface="Bahnschrift" panose="020B0502040204020203" pitchFamily="34" charset="0"/>
              </a:rPr>
              <a:t>s</a:t>
            </a:r>
            <a:r>
              <a:rPr lang="it-IT" sz="1000" dirty="0" smtClean="0">
                <a:latin typeface="Bahnschrift" panose="020B0502040204020203" pitchFamily="34" charset="0"/>
              </a:rPr>
              <a:t>tato di fatto</a:t>
            </a:r>
            <a:endParaRPr lang="it-IT" sz="1000" dirty="0">
              <a:latin typeface="Bahnschrift" panose="020B0502040204020203" pitchFamily="34" charset="0"/>
            </a:endParaRPr>
          </a:p>
        </p:txBody>
      </p:sp>
      <p:sp>
        <p:nvSpPr>
          <p:cNvPr id="21" name="CasellaDiTesto 20"/>
          <p:cNvSpPr txBox="1"/>
          <p:nvPr/>
        </p:nvSpPr>
        <p:spPr>
          <a:xfrm>
            <a:off x="4927795" y="4161236"/>
            <a:ext cx="4455645" cy="246221"/>
          </a:xfrm>
          <a:prstGeom prst="rect">
            <a:avLst/>
          </a:prstGeom>
          <a:noFill/>
        </p:spPr>
        <p:txBody>
          <a:bodyPr wrap="square" rtlCol="0">
            <a:spAutoFit/>
          </a:bodyPr>
          <a:lstStyle/>
          <a:p>
            <a:pPr algn="ctr"/>
            <a:r>
              <a:rPr lang="it-IT" sz="1000" dirty="0">
                <a:latin typeface="Bahnschrift" panose="020B0502040204020203" pitchFamily="34" charset="0"/>
              </a:rPr>
              <a:t>l</a:t>
            </a:r>
            <a:r>
              <a:rPr lang="it-IT" sz="1000" dirty="0" smtClean="0">
                <a:latin typeface="Bahnschrift" panose="020B0502040204020203" pitchFamily="34" charset="0"/>
              </a:rPr>
              <a:t>ocalizzazione intervento</a:t>
            </a:r>
            <a:endParaRPr lang="it-IT" sz="1000" dirty="0">
              <a:latin typeface="Bahnschrift" panose="020B0502040204020203" pitchFamily="34" charset="0"/>
            </a:endParaRPr>
          </a:p>
        </p:txBody>
      </p:sp>
      <p:pic>
        <p:nvPicPr>
          <p:cNvPr id="4" name="Immagin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758995" y="2260231"/>
            <a:ext cx="3012983" cy="1898957"/>
          </a:xfrm>
          <a:prstGeom prst="rect">
            <a:avLst/>
          </a:prstGeom>
          <a:effectLst>
            <a:outerShdw blurRad="63500" sx="102000" sy="102000" algn="ctr" rotWithShape="0">
              <a:prstClr val="black">
                <a:alpha val="40000"/>
              </a:prstClr>
            </a:outerShdw>
          </a:effectLst>
        </p:spPr>
      </p:pic>
      <p:pic>
        <p:nvPicPr>
          <p:cNvPr id="16" name="Immagine 1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737686" y="4465794"/>
            <a:ext cx="6034292" cy="2121674"/>
          </a:xfrm>
          <a:prstGeom prst="rect">
            <a:avLst/>
          </a:prstGeom>
          <a:effectLst>
            <a:outerShdw blurRad="63500" sx="102000" sy="102000" algn="ctr" rotWithShape="0">
              <a:prstClr val="black">
                <a:alpha val="40000"/>
              </a:prstClr>
            </a:outerShdw>
          </a:effectLst>
        </p:spPr>
      </p:pic>
      <p:pic>
        <p:nvPicPr>
          <p:cNvPr id="18" name="Immagine 1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737686" y="2260231"/>
            <a:ext cx="2936627" cy="1898957"/>
          </a:xfrm>
          <a:prstGeom prst="rect">
            <a:avLst/>
          </a:prstGeom>
          <a:effectLst>
            <a:outerShdw blurRad="63500" sx="102000" sy="102000" algn="ctr" rotWithShape="0">
              <a:prstClr val="black">
                <a:alpha val="40000"/>
              </a:prstClr>
            </a:outerShdw>
          </a:effectLst>
        </p:spPr>
      </p:pic>
      <p:sp>
        <p:nvSpPr>
          <p:cNvPr id="27" name="Ovale 26"/>
          <p:cNvSpPr/>
          <p:nvPr/>
        </p:nvSpPr>
        <p:spPr>
          <a:xfrm>
            <a:off x="6758804" y="3155088"/>
            <a:ext cx="578840" cy="595618"/>
          </a:xfrm>
          <a:prstGeom prst="ellipse">
            <a:avLst/>
          </a:prstGeom>
          <a:noFill/>
          <a:ln w="38100">
            <a:solidFill>
              <a:srgbClr val="007B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1"/>
          <p:cNvSpPr/>
          <p:nvPr/>
        </p:nvSpPr>
        <p:spPr>
          <a:xfrm>
            <a:off x="631647" y="1084488"/>
            <a:ext cx="720069" cy="707886"/>
          </a:xfrm>
          <a:prstGeom prst="rect">
            <a:avLst/>
          </a:prstGeom>
        </p:spPr>
        <p:txBody>
          <a:bodyPr wrap="none">
            <a:spAutoFit/>
          </a:bodyPr>
          <a:lstStyle/>
          <a:p>
            <a:r>
              <a:rPr lang="it-IT" sz="4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23</a:t>
            </a:r>
            <a:endParaRPr lang="it-IT" sz="4000" dirty="0">
              <a:solidFill>
                <a:schemeClr val="bg1"/>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17098183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469900" y="171328"/>
            <a:ext cx="11353800" cy="738664"/>
          </a:xfrm>
          <a:prstGeom prst="rect">
            <a:avLst/>
          </a:prstGeom>
          <a:noFill/>
          <a:ln w="12700">
            <a:solidFill>
              <a:srgbClr val="007AF5"/>
            </a:solidFill>
          </a:ln>
        </p:spPr>
        <p:txBody>
          <a:bodyPr wrap="square" rtlCol="0">
            <a:spAutoFit/>
          </a:bodyPr>
          <a:lstStyle/>
          <a:p>
            <a:pPr algn="ctr"/>
            <a:r>
              <a:rPr lang="it-IT" sz="2200" dirty="0" smtClean="0">
                <a:solidFill>
                  <a:srgbClr val="007AF5"/>
                </a:solidFill>
                <a:latin typeface="Bahnschrift" panose="020B0502040204020203" pitchFamily="34" charset="0"/>
              </a:rPr>
              <a:t>COMUNE DI ANCONA                                                                   </a:t>
            </a:r>
          </a:p>
          <a:p>
            <a:pPr algn="ctr"/>
            <a:r>
              <a:rPr lang="it-IT" sz="2000" dirty="0">
                <a:solidFill>
                  <a:srgbClr val="007AF5"/>
                </a:solidFill>
                <a:latin typeface="Bahnschrift" panose="020B0502040204020203" pitchFamily="34" charset="0"/>
              </a:rPr>
              <a:t>U.O. INFRASTRUTTURE VIARIE E DIFESA DEL SUOLO</a:t>
            </a:r>
          </a:p>
        </p:txBody>
      </p:sp>
      <p:sp>
        <p:nvSpPr>
          <p:cNvPr id="6" name="Rettangolo 5"/>
          <p:cNvSpPr/>
          <p:nvPr/>
        </p:nvSpPr>
        <p:spPr>
          <a:xfrm>
            <a:off x="469900" y="980856"/>
            <a:ext cx="11353800" cy="1011795"/>
          </a:xfrm>
          <a:prstGeom prst="rect">
            <a:avLst/>
          </a:prstGeom>
          <a:solidFill>
            <a:srgbClr val="007BFA"/>
          </a:soli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9" name="CasellaDiTesto 8"/>
          <p:cNvSpPr txBox="1"/>
          <p:nvPr/>
        </p:nvSpPr>
        <p:spPr>
          <a:xfrm>
            <a:off x="469900" y="976989"/>
            <a:ext cx="11056690" cy="707886"/>
          </a:xfrm>
          <a:prstGeom prst="rect">
            <a:avLst/>
          </a:prstGeom>
          <a:noFill/>
        </p:spPr>
        <p:txBody>
          <a:bodyPr wrap="square" rtlCol="0">
            <a:spAutoFit/>
          </a:bodyPr>
          <a:lstStyle/>
          <a:p>
            <a:pPr algn="ctr"/>
            <a:r>
              <a:rPr lang="it-IT" sz="2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SISTEMAZIONE </a:t>
            </a:r>
            <a:r>
              <a:rPr lang="it-IT" sz="2000" dirty="0">
                <a:solidFill>
                  <a:schemeClr val="bg1"/>
                </a:solidFill>
                <a:effectLst>
                  <a:outerShdw blurRad="38100" dist="38100" dir="2700000" algn="tl">
                    <a:srgbClr val="000000">
                      <a:alpha val="43137"/>
                    </a:srgbClr>
                  </a:outerShdw>
                </a:effectLst>
                <a:latin typeface="Bahnschrift SemiBold" panose="020B0502040204020203" pitchFamily="34" charset="0"/>
              </a:rPr>
              <a:t>IDRAULICA AREA </a:t>
            </a:r>
            <a:r>
              <a:rPr lang="it-IT" sz="2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BARACCOLA</a:t>
            </a:r>
          </a:p>
          <a:p>
            <a:pPr algn="ctr"/>
            <a:r>
              <a:rPr lang="it-IT" sz="2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CUP: E38H25000980001</a:t>
            </a:r>
            <a:endParaRPr lang="it-IT" sz="2000" dirty="0">
              <a:solidFill>
                <a:schemeClr val="bg1"/>
              </a:solidFill>
              <a:effectLst>
                <a:outerShdw blurRad="38100" dist="38100" dir="2700000" algn="tl">
                  <a:srgbClr val="000000">
                    <a:alpha val="43137"/>
                  </a:srgbClr>
                </a:outerShdw>
              </a:effectLst>
              <a:latin typeface="Bahnschrift SemiBold" panose="020B0502040204020203" pitchFamily="34" charset="0"/>
            </a:endParaRPr>
          </a:p>
        </p:txBody>
      </p:sp>
      <p:sp>
        <p:nvSpPr>
          <p:cNvPr id="5" name="CasellaDiTesto 4"/>
          <p:cNvSpPr txBox="1"/>
          <p:nvPr/>
        </p:nvSpPr>
        <p:spPr>
          <a:xfrm>
            <a:off x="400929" y="4021679"/>
            <a:ext cx="5133945" cy="1938992"/>
          </a:xfrm>
          <a:prstGeom prst="rect">
            <a:avLst/>
          </a:prstGeom>
          <a:noFill/>
        </p:spPr>
        <p:txBody>
          <a:bodyPr wrap="square" rtlCol="0">
            <a:spAutoFit/>
          </a:bodyPr>
          <a:lstStyle/>
          <a:p>
            <a:pPr algn="ctr"/>
            <a:endParaRPr lang="it-IT" sz="1000" b="1" dirty="0" smtClean="0">
              <a:solidFill>
                <a:srgbClr val="007AF5"/>
              </a:solidFill>
              <a:latin typeface="Bahnschrift" panose="020B0502040204020203" pitchFamily="34" charset="0"/>
            </a:endParaRPr>
          </a:p>
          <a:p>
            <a:r>
              <a:rPr lang="it-IT" sz="800" dirty="0" smtClean="0">
                <a:latin typeface="Bahnschrift" panose="020B0502040204020203" pitchFamily="34" charset="0"/>
              </a:rPr>
              <a:t>DESCRIZIONE DELL’INTERVENTO</a:t>
            </a:r>
            <a:endParaRPr lang="it-IT" sz="1100" dirty="0" smtClean="0">
              <a:latin typeface="Bahnschrift" panose="020B0502040204020203" pitchFamily="34" charset="0"/>
            </a:endParaRPr>
          </a:p>
          <a:p>
            <a:r>
              <a:rPr lang="it-IT" sz="1100" dirty="0" smtClean="0"/>
              <a:t>Su </a:t>
            </a:r>
            <a:r>
              <a:rPr lang="it-IT" sz="1100" dirty="0"/>
              <a:t>via Albertini e su via 1° maggio, lato sinistro secondo il verso di percorrenza, è presente un ampio fosso rettangolare in c.a. circondato da un importante lingua di terreno vegetale alberato che in questo momento funge da separatore fisico con la sede stradale e non permette alle acque di pioggia di fuoriuscire, provocando l’accumulo di enormi quantità di acqua sulla sede stradale. </a:t>
            </a:r>
          </a:p>
          <a:p>
            <a:r>
              <a:rPr lang="it-IT" sz="1100" dirty="0"/>
              <a:t>Si prevede di creare dei punti di scolo sul lato sinistro fino allo scarico sul fosso di smaltimento. A completamento si ipotizza di ripulire i bordi stradali laterali di via primo Maggio creando, dove possibile dei fossetti di raccolta acque piovane e andando a verificare e ripulire gli attraversamenti dei tubi di scolo presenti sotto la sede stradale. </a:t>
            </a:r>
            <a:endParaRPr lang="it-IT" sz="1100" dirty="0" smtClean="0">
              <a:latin typeface="Bahnschrift" panose="020B0502040204020203" pitchFamily="34" charset="0"/>
            </a:endParaRPr>
          </a:p>
        </p:txBody>
      </p:sp>
      <p:sp>
        <p:nvSpPr>
          <p:cNvPr id="7" name="Rettangolo 6"/>
          <p:cNvSpPr/>
          <p:nvPr/>
        </p:nvSpPr>
        <p:spPr>
          <a:xfrm>
            <a:off x="405144" y="2167147"/>
            <a:ext cx="5129730" cy="1692771"/>
          </a:xfrm>
          <a:prstGeom prst="rect">
            <a:avLst/>
          </a:prstGeom>
        </p:spPr>
        <p:txBody>
          <a:bodyPr wrap="square">
            <a:spAutoFit/>
          </a:bodyPr>
          <a:lstStyle/>
          <a:p>
            <a:pPr algn="just"/>
            <a:r>
              <a:rPr lang="it-IT" sz="1300" dirty="0">
                <a:solidFill>
                  <a:srgbClr val="000000"/>
                </a:solidFill>
                <a:latin typeface="Bahnschrift" panose="020B0502040204020203" pitchFamily="34" charset="0"/>
              </a:rPr>
              <a:t>Importo finanziamento</a:t>
            </a:r>
            <a:r>
              <a:rPr lang="it-IT" sz="1300" b="1" dirty="0">
                <a:latin typeface="Bahnschrift" panose="020B0502040204020203" pitchFamily="34" charset="0"/>
              </a:rPr>
              <a:t>:</a:t>
            </a:r>
            <a:r>
              <a:rPr lang="it-IT" sz="1300" b="1" dirty="0">
                <a:solidFill>
                  <a:srgbClr val="FF0000"/>
                </a:solidFill>
                <a:latin typeface="Bahnschrift" panose="020B0502040204020203" pitchFamily="34" charset="0"/>
              </a:rPr>
              <a:t>        </a:t>
            </a:r>
            <a:r>
              <a:rPr lang="it-IT" sz="1300" b="1" dirty="0">
                <a:solidFill>
                  <a:srgbClr val="007BFA"/>
                </a:solidFill>
                <a:latin typeface="Bahnschrift" panose="020B0502040204020203" pitchFamily="34" charset="0"/>
              </a:rPr>
              <a:t>€ </a:t>
            </a:r>
            <a:r>
              <a:rPr lang="it-IT" sz="1300" b="1" dirty="0" smtClean="0">
                <a:solidFill>
                  <a:srgbClr val="007BFA"/>
                </a:solidFill>
                <a:latin typeface="Bahnschrift" panose="020B0502040204020203" pitchFamily="34" charset="0"/>
              </a:rPr>
              <a:t>150.000,00</a:t>
            </a:r>
            <a:endParaRPr lang="it-IT" sz="1300" b="1" dirty="0">
              <a:solidFill>
                <a:srgbClr val="007BFA"/>
              </a:solidFill>
              <a:latin typeface="Bahnschrift" panose="020B0502040204020203" pitchFamily="34" charset="0"/>
            </a:endParaRPr>
          </a:p>
          <a:p>
            <a:pPr algn="just"/>
            <a:r>
              <a:rPr lang="it-IT" sz="1300" dirty="0">
                <a:solidFill>
                  <a:srgbClr val="000000"/>
                </a:solidFill>
                <a:latin typeface="Bahnschrift" panose="020B0502040204020203" pitchFamily="34" charset="0"/>
              </a:rPr>
              <a:t>Fonte di finanziamento:	     </a:t>
            </a:r>
            <a:r>
              <a:rPr lang="it-IT" sz="1300" b="1" dirty="0">
                <a:solidFill>
                  <a:srgbClr val="007BFA"/>
                </a:solidFill>
                <a:latin typeface="Bahnschrift" panose="020B0502040204020203" pitchFamily="34" charset="0"/>
              </a:rPr>
              <a:t>Mutuo da CDP</a:t>
            </a:r>
          </a:p>
          <a:p>
            <a:r>
              <a:rPr lang="it-IT" sz="1300" dirty="0">
                <a:solidFill>
                  <a:srgbClr val="000000"/>
                </a:solidFill>
                <a:latin typeface="Bahnschrift" panose="020B0502040204020203" pitchFamily="34" charset="0"/>
              </a:rPr>
              <a:t>Stato avanzamento:	</a:t>
            </a:r>
            <a:r>
              <a:rPr lang="it-IT" sz="1300" b="1" dirty="0">
                <a:solidFill>
                  <a:srgbClr val="007BFA"/>
                </a:solidFill>
                <a:latin typeface="Bahnschrift" panose="020B0502040204020203" pitchFamily="34" charset="0"/>
              </a:rPr>
              <a:t>     PFTE approvato G.C. 20.11.2025</a:t>
            </a:r>
          </a:p>
          <a:p>
            <a:r>
              <a:rPr lang="it-IT" sz="1300" dirty="0">
                <a:solidFill>
                  <a:srgbClr val="000000"/>
                </a:solidFill>
                <a:latin typeface="Bahnschrift" panose="020B0502040204020203" pitchFamily="34" charset="0"/>
              </a:rPr>
              <a:t>Tempi fasi successive:         </a:t>
            </a:r>
            <a:r>
              <a:rPr lang="it-IT" sz="1300" b="1" dirty="0">
                <a:solidFill>
                  <a:srgbClr val="007BFA"/>
                </a:solidFill>
                <a:latin typeface="Bahnschrift" panose="020B0502040204020203" pitchFamily="34" charset="0"/>
              </a:rPr>
              <a:t>Entro Dicembre 2025:</a:t>
            </a:r>
          </a:p>
          <a:p>
            <a:r>
              <a:rPr lang="it-IT" sz="1300" b="1" dirty="0">
                <a:solidFill>
                  <a:srgbClr val="007BFA"/>
                </a:solidFill>
                <a:latin typeface="Bahnschrift" panose="020B0502040204020203" pitchFamily="34" charset="0"/>
              </a:rPr>
              <a:t>                                                - Acquisizione Mutuo</a:t>
            </a:r>
          </a:p>
          <a:p>
            <a:r>
              <a:rPr lang="it-IT" sz="1300" b="1" dirty="0">
                <a:solidFill>
                  <a:srgbClr val="007BFA"/>
                </a:solidFill>
                <a:latin typeface="Bahnschrift" panose="020B0502040204020203" pitchFamily="34" charset="0"/>
              </a:rPr>
              <a:t>                                                - Approvazione </a:t>
            </a:r>
            <a:r>
              <a:rPr lang="it-IT" sz="1300" b="1" dirty="0" smtClean="0">
                <a:solidFill>
                  <a:srgbClr val="007BFA"/>
                </a:solidFill>
                <a:latin typeface="Bahnschrift" panose="020B0502040204020203" pitchFamily="34" charset="0"/>
              </a:rPr>
              <a:t>progetto esecutivo </a:t>
            </a:r>
            <a:endParaRPr lang="it-IT" sz="1300" b="1" dirty="0">
              <a:solidFill>
                <a:srgbClr val="007BFA"/>
              </a:solidFill>
              <a:latin typeface="Bahnschrift" panose="020B0502040204020203" pitchFamily="34" charset="0"/>
            </a:endParaRPr>
          </a:p>
          <a:p>
            <a:r>
              <a:rPr lang="it-IT" sz="1300" b="1" dirty="0">
                <a:solidFill>
                  <a:srgbClr val="007BFA"/>
                </a:solidFill>
                <a:latin typeface="Bahnschrift" panose="020B0502040204020203" pitchFamily="34" charset="0"/>
              </a:rPr>
              <a:t>                                                - Avvio procedure di gara</a:t>
            </a:r>
          </a:p>
          <a:p>
            <a:r>
              <a:rPr lang="it-IT" sz="1300" b="1" dirty="0">
                <a:solidFill>
                  <a:srgbClr val="007BFA"/>
                </a:solidFill>
                <a:latin typeface="Bahnschrift" panose="020B0502040204020203" pitchFamily="34" charset="0"/>
              </a:rPr>
              <a:t>                                               Inizio lavori previsto </a:t>
            </a:r>
            <a:r>
              <a:rPr lang="it-IT" sz="1300" b="1" dirty="0" smtClean="0">
                <a:solidFill>
                  <a:srgbClr val="007BFA"/>
                </a:solidFill>
                <a:latin typeface="Bahnschrift" panose="020B0502040204020203" pitchFamily="34" charset="0"/>
              </a:rPr>
              <a:t>febbraio 2026</a:t>
            </a:r>
            <a:endParaRPr lang="it-IT" sz="1300" b="1" dirty="0">
              <a:solidFill>
                <a:srgbClr val="007BFA"/>
              </a:solidFill>
              <a:latin typeface="Bahnschrift" panose="020B0502040204020203" pitchFamily="34" charset="0"/>
            </a:endParaRPr>
          </a:p>
        </p:txBody>
      </p:sp>
      <p:cxnSp>
        <p:nvCxnSpPr>
          <p:cNvPr id="3" name="Connettore diritto 2"/>
          <p:cNvCxnSpPr/>
          <p:nvPr/>
        </p:nvCxnSpPr>
        <p:spPr>
          <a:xfrm>
            <a:off x="5623770" y="2232018"/>
            <a:ext cx="0" cy="4282971"/>
          </a:xfrm>
          <a:prstGeom prst="line">
            <a:avLst/>
          </a:prstGeom>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9176002" y="4192955"/>
            <a:ext cx="2272516" cy="246221"/>
          </a:xfrm>
          <a:prstGeom prst="rect">
            <a:avLst/>
          </a:prstGeom>
          <a:noFill/>
        </p:spPr>
        <p:txBody>
          <a:bodyPr wrap="square" rtlCol="0">
            <a:spAutoFit/>
          </a:bodyPr>
          <a:lstStyle/>
          <a:p>
            <a:pPr algn="ctr"/>
            <a:r>
              <a:rPr lang="it-IT" sz="1000" dirty="0">
                <a:latin typeface="Bahnschrift" panose="020B0502040204020203" pitchFamily="34" charset="0"/>
              </a:rPr>
              <a:t>p</a:t>
            </a:r>
            <a:r>
              <a:rPr lang="it-IT" sz="1000" dirty="0" smtClean="0">
                <a:latin typeface="Bahnschrift" panose="020B0502040204020203" pitchFamily="34" charset="0"/>
              </a:rPr>
              <a:t>lanimetrie di progetto</a:t>
            </a:r>
            <a:endParaRPr lang="it-IT" sz="1000" dirty="0">
              <a:latin typeface="Bahnschrift" panose="020B0502040204020203" pitchFamily="34" charset="0"/>
            </a:endParaRPr>
          </a:p>
        </p:txBody>
      </p:sp>
      <p:sp>
        <p:nvSpPr>
          <p:cNvPr id="19" name="CasellaDiTesto 18"/>
          <p:cNvSpPr txBox="1"/>
          <p:nvPr/>
        </p:nvSpPr>
        <p:spPr>
          <a:xfrm>
            <a:off x="8104328" y="6525866"/>
            <a:ext cx="4455645" cy="246221"/>
          </a:xfrm>
          <a:prstGeom prst="rect">
            <a:avLst/>
          </a:prstGeom>
          <a:noFill/>
        </p:spPr>
        <p:txBody>
          <a:bodyPr wrap="square" rtlCol="0">
            <a:spAutoFit/>
          </a:bodyPr>
          <a:lstStyle/>
          <a:p>
            <a:pPr algn="ctr"/>
            <a:r>
              <a:rPr lang="it-IT" sz="1000" dirty="0">
                <a:latin typeface="Bahnschrift" panose="020B0502040204020203" pitchFamily="34" charset="0"/>
              </a:rPr>
              <a:t>i</a:t>
            </a:r>
            <a:r>
              <a:rPr lang="it-IT" sz="1000" dirty="0" smtClean="0">
                <a:latin typeface="Bahnschrift" panose="020B0502040204020203" pitchFamily="34" charset="0"/>
              </a:rPr>
              <a:t>potesi di progetto</a:t>
            </a:r>
            <a:endParaRPr lang="it-IT" sz="1000" dirty="0">
              <a:latin typeface="Bahnschrift" panose="020B0502040204020203" pitchFamily="34" charset="0"/>
            </a:endParaRPr>
          </a:p>
        </p:txBody>
      </p:sp>
      <p:sp>
        <p:nvSpPr>
          <p:cNvPr id="20" name="CasellaDiTesto 19"/>
          <p:cNvSpPr txBox="1"/>
          <p:nvPr/>
        </p:nvSpPr>
        <p:spPr>
          <a:xfrm>
            <a:off x="5013834" y="6516369"/>
            <a:ext cx="4455645" cy="246221"/>
          </a:xfrm>
          <a:prstGeom prst="rect">
            <a:avLst/>
          </a:prstGeom>
          <a:noFill/>
        </p:spPr>
        <p:txBody>
          <a:bodyPr wrap="square" rtlCol="0">
            <a:spAutoFit/>
          </a:bodyPr>
          <a:lstStyle/>
          <a:p>
            <a:pPr algn="ctr"/>
            <a:r>
              <a:rPr lang="it-IT" sz="1000" dirty="0">
                <a:latin typeface="Bahnschrift" panose="020B0502040204020203" pitchFamily="34" charset="0"/>
              </a:rPr>
              <a:t>s</a:t>
            </a:r>
            <a:r>
              <a:rPr lang="it-IT" sz="1000" dirty="0" smtClean="0">
                <a:latin typeface="Bahnschrift" panose="020B0502040204020203" pitchFamily="34" charset="0"/>
              </a:rPr>
              <a:t>tato di fatto</a:t>
            </a:r>
            <a:endParaRPr lang="it-IT" sz="1000" dirty="0">
              <a:latin typeface="Bahnschrift" panose="020B0502040204020203" pitchFamily="34" charset="0"/>
            </a:endParaRPr>
          </a:p>
        </p:txBody>
      </p:sp>
      <p:sp>
        <p:nvSpPr>
          <p:cNvPr id="21" name="CasellaDiTesto 20"/>
          <p:cNvSpPr txBox="1"/>
          <p:nvPr/>
        </p:nvSpPr>
        <p:spPr>
          <a:xfrm>
            <a:off x="5013834" y="4183458"/>
            <a:ext cx="4455645" cy="246221"/>
          </a:xfrm>
          <a:prstGeom prst="rect">
            <a:avLst/>
          </a:prstGeom>
          <a:noFill/>
        </p:spPr>
        <p:txBody>
          <a:bodyPr wrap="square" rtlCol="0">
            <a:spAutoFit/>
          </a:bodyPr>
          <a:lstStyle/>
          <a:p>
            <a:pPr algn="ctr"/>
            <a:r>
              <a:rPr lang="it-IT" sz="1000" dirty="0">
                <a:latin typeface="Bahnschrift" panose="020B0502040204020203" pitchFamily="34" charset="0"/>
              </a:rPr>
              <a:t>l</a:t>
            </a:r>
            <a:r>
              <a:rPr lang="it-IT" sz="1000" dirty="0" smtClean="0">
                <a:latin typeface="Bahnschrift" panose="020B0502040204020203" pitchFamily="34" charset="0"/>
              </a:rPr>
              <a:t>ocalizzazione intervento</a:t>
            </a:r>
            <a:endParaRPr lang="it-IT" sz="1000" dirty="0">
              <a:latin typeface="Bahnschrift" panose="020B0502040204020203" pitchFamily="34" charset="0"/>
            </a:endParaRPr>
          </a:p>
        </p:txBody>
      </p:sp>
      <p:sp>
        <p:nvSpPr>
          <p:cNvPr id="16" name="Rettangolo 15"/>
          <p:cNvSpPr/>
          <p:nvPr/>
        </p:nvSpPr>
        <p:spPr>
          <a:xfrm>
            <a:off x="631647" y="1084488"/>
            <a:ext cx="740908" cy="707886"/>
          </a:xfrm>
          <a:prstGeom prst="rect">
            <a:avLst/>
          </a:prstGeom>
        </p:spPr>
        <p:txBody>
          <a:bodyPr wrap="none">
            <a:spAutoFit/>
          </a:bodyPr>
          <a:lstStyle/>
          <a:p>
            <a:r>
              <a:rPr lang="it-IT" sz="4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24</a:t>
            </a:r>
            <a:endParaRPr lang="it-IT" sz="4000" dirty="0">
              <a:solidFill>
                <a:schemeClr val="bg1"/>
              </a:solidFill>
              <a:effectLst>
                <a:outerShdw blurRad="38100" dist="38100" dir="2700000" algn="tl">
                  <a:srgbClr val="000000">
                    <a:alpha val="43137"/>
                  </a:srgbClr>
                </a:outerShdw>
              </a:effectLst>
              <a:latin typeface="Bahnschrift SemiBold" panose="020B0502040204020203" pitchFamily="34" charset="0"/>
            </a:endParaRPr>
          </a:p>
        </p:txBody>
      </p:sp>
      <p:pic>
        <p:nvPicPr>
          <p:cNvPr id="4" name="Immagin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739708" y="4803082"/>
            <a:ext cx="3009614" cy="1689692"/>
          </a:xfrm>
          <a:prstGeom prst="rect">
            <a:avLst/>
          </a:prstGeom>
          <a:effectLst>
            <a:outerShdw blurRad="63500" sx="102000" sy="102000" algn="ctr" rotWithShape="0">
              <a:prstClr val="black">
                <a:alpha val="40000"/>
              </a:prstClr>
            </a:outerShdw>
          </a:effectLst>
        </p:spPr>
      </p:pic>
      <p:pic>
        <p:nvPicPr>
          <p:cNvPr id="11" name="Immagine 10"/>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739708" y="2225971"/>
            <a:ext cx="3009614" cy="1932428"/>
          </a:xfrm>
          <a:prstGeom prst="rect">
            <a:avLst/>
          </a:prstGeom>
          <a:effectLst>
            <a:outerShdw blurRad="63500" sx="102000" sy="102000" algn="ctr" rotWithShape="0">
              <a:prstClr val="black">
                <a:alpha val="40000"/>
              </a:prstClr>
            </a:outerShdw>
          </a:effectLst>
        </p:spPr>
      </p:pic>
      <p:pic>
        <p:nvPicPr>
          <p:cNvPr id="13" name="Immagine 12"/>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840602" y="2233328"/>
            <a:ext cx="1415421" cy="1925071"/>
          </a:xfrm>
          <a:prstGeom prst="rect">
            <a:avLst/>
          </a:prstGeom>
          <a:effectLst>
            <a:outerShdw blurRad="63500" sx="102000" sy="102000" algn="ctr" rotWithShape="0">
              <a:prstClr val="black">
                <a:alpha val="40000"/>
              </a:prstClr>
            </a:outerShdw>
          </a:effectLst>
        </p:spPr>
      </p:pic>
      <p:pic>
        <p:nvPicPr>
          <p:cNvPr id="14" name="Immagine 13"/>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0292796" y="2233340"/>
            <a:ext cx="1436327" cy="1931940"/>
          </a:xfrm>
          <a:prstGeom prst="rect">
            <a:avLst/>
          </a:prstGeom>
          <a:effectLst>
            <a:outerShdw blurRad="63500" sx="102000" sy="102000" algn="ctr" rotWithShape="0">
              <a:prstClr val="black">
                <a:alpha val="40000"/>
              </a:prstClr>
            </a:outerShdw>
          </a:effectLst>
        </p:spPr>
      </p:pic>
      <p:sp>
        <p:nvSpPr>
          <p:cNvPr id="24" name="Ovale 23"/>
          <p:cNvSpPr/>
          <p:nvPr/>
        </p:nvSpPr>
        <p:spPr>
          <a:xfrm>
            <a:off x="7120280" y="3359059"/>
            <a:ext cx="559213" cy="546550"/>
          </a:xfrm>
          <a:prstGeom prst="ellipse">
            <a:avLst/>
          </a:prstGeom>
          <a:noFill/>
          <a:ln w="38100">
            <a:solidFill>
              <a:srgbClr val="007B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8865259" y="4808182"/>
            <a:ext cx="2863864" cy="1684591"/>
          </a:xfrm>
          <a:prstGeom prst="rect">
            <a:avLst/>
          </a:prstGeom>
        </p:spPr>
      </p:pic>
    </p:spTree>
    <p:extLst>
      <p:ext uri="{BB962C8B-B14F-4D97-AF65-F5344CB8AC3E}">
        <p14:creationId xmlns:p14="http://schemas.microsoft.com/office/powerpoint/2010/main" val="1729401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469900" y="159961"/>
            <a:ext cx="11353800" cy="738664"/>
          </a:xfrm>
          <a:prstGeom prst="rect">
            <a:avLst/>
          </a:prstGeom>
          <a:noFill/>
          <a:ln w="12700">
            <a:solidFill>
              <a:srgbClr val="007AF5"/>
            </a:solidFill>
          </a:ln>
        </p:spPr>
        <p:txBody>
          <a:bodyPr wrap="square" rtlCol="0">
            <a:spAutoFit/>
          </a:bodyPr>
          <a:lstStyle/>
          <a:p>
            <a:pPr algn="ctr"/>
            <a:r>
              <a:rPr lang="it-IT" sz="2200" dirty="0" smtClean="0">
                <a:solidFill>
                  <a:srgbClr val="007AF5"/>
                </a:solidFill>
                <a:latin typeface="Bahnschrift" panose="020B0502040204020203" pitchFamily="34" charset="0"/>
              </a:rPr>
              <a:t>COMUNE DI ANCONA                                                                   </a:t>
            </a:r>
          </a:p>
          <a:p>
            <a:pPr algn="ctr"/>
            <a:r>
              <a:rPr lang="it-IT" sz="2000" dirty="0" smtClean="0">
                <a:solidFill>
                  <a:srgbClr val="007AF5"/>
                </a:solidFill>
                <a:latin typeface="Bahnschrift" panose="020B0502040204020203" pitchFamily="34" charset="0"/>
              </a:rPr>
              <a:t>U.O. </a:t>
            </a:r>
            <a:r>
              <a:rPr lang="it-IT" sz="2000" smtClean="0">
                <a:solidFill>
                  <a:srgbClr val="007AF5"/>
                </a:solidFill>
                <a:latin typeface="Bahnschrift" panose="020B0502040204020203" pitchFamily="34" charset="0"/>
              </a:rPr>
              <a:t>INFRASTRUTTURE VIARIE E DIFESA DEL SUOLO</a:t>
            </a:r>
            <a:endParaRPr lang="it-IT" sz="2000" dirty="0">
              <a:solidFill>
                <a:srgbClr val="007AF5"/>
              </a:solidFill>
              <a:latin typeface="Bahnschrift" panose="020B0502040204020203" pitchFamily="34" charset="0"/>
            </a:endParaRPr>
          </a:p>
        </p:txBody>
      </p:sp>
      <p:sp>
        <p:nvSpPr>
          <p:cNvPr id="6" name="Rettangolo 5"/>
          <p:cNvSpPr/>
          <p:nvPr/>
        </p:nvSpPr>
        <p:spPr>
          <a:xfrm>
            <a:off x="469900" y="980856"/>
            <a:ext cx="11353800" cy="1011795"/>
          </a:xfrm>
          <a:prstGeom prst="rect">
            <a:avLst/>
          </a:prstGeom>
          <a:solidFill>
            <a:srgbClr val="007BFA"/>
          </a:solidFill>
          <a:ln>
            <a:solidFill>
              <a:srgbClr val="007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9" name="CasellaDiTesto 8"/>
          <p:cNvSpPr txBox="1"/>
          <p:nvPr/>
        </p:nvSpPr>
        <p:spPr>
          <a:xfrm>
            <a:off x="469900" y="976989"/>
            <a:ext cx="11353800" cy="1015663"/>
          </a:xfrm>
          <a:prstGeom prst="rect">
            <a:avLst/>
          </a:prstGeom>
          <a:noFill/>
        </p:spPr>
        <p:txBody>
          <a:bodyPr wrap="square" rtlCol="0">
            <a:spAutoFit/>
          </a:bodyPr>
          <a:lstStyle/>
          <a:p>
            <a:pPr algn="ctr"/>
            <a:r>
              <a:rPr lang="it-IT" sz="2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INTERVENTI BAIA DI PORTONOVO</a:t>
            </a:r>
          </a:p>
          <a:p>
            <a:pPr algn="ctr"/>
            <a:r>
              <a:rPr lang="it-IT" sz="2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PERCORSO PEDONALE DUE LAGHI</a:t>
            </a:r>
          </a:p>
          <a:p>
            <a:pPr algn="ctr"/>
            <a:r>
              <a:rPr lang="it-IT" sz="2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CUP</a:t>
            </a:r>
            <a:r>
              <a:rPr lang="it-IT" sz="2000" dirty="0">
                <a:solidFill>
                  <a:schemeClr val="bg1"/>
                </a:solidFill>
                <a:effectLst>
                  <a:outerShdw blurRad="38100" dist="38100" dir="2700000" algn="tl">
                    <a:srgbClr val="000000">
                      <a:alpha val="43137"/>
                    </a:srgbClr>
                  </a:outerShdw>
                </a:effectLst>
                <a:latin typeface="Bahnschrift SemiBold" panose="020B0502040204020203" pitchFamily="34" charset="0"/>
              </a:rPr>
              <a:t>: E38E23000470004</a:t>
            </a:r>
            <a:endParaRPr lang="it-IT" sz="2000" dirty="0" smtClean="0">
              <a:solidFill>
                <a:schemeClr val="bg1"/>
              </a:solidFill>
              <a:effectLst>
                <a:outerShdw blurRad="38100" dist="38100" dir="2700000" algn="tl">
                  <a:srgbClr val="000000">
                    <a:alpha val="43137"/>
                  </a:srgbClr>
                </a:outerShdw>
              </a:effectLst>
              <a:latin typeface="Bahnschrift SemiBold" panose="020B0502040204020203" pitchFamily="34" charset="0"/>
            </a:endParaRPr>
          </a:p>
        </p:txBody>
      </p:sp>
      <p:sp>
        <p:nvSpPr>
          <p:cNvPr id="5" name="CasellaDiTesto 4"/>
          <p:cNvSpPr txBox="1"/>
          <p:nvPr/>
        </p:nvSpPr>
        <p:spPr>
          <a:xfrm>
            <a:off x="405144" y="3900581"/>
            <a:ext cx="5133945" cy="2923877"/>
          </a:xfrm>
          <a:prstGeom prst="rect">
            <a:avLst/>
          </a:prstGeom>
          <a:noFill/>
        </p:spPr>
        <p:txBody>
          <a:bodyPr wrap="square" rtlCol="0">
            <a:spAutoFit/>
          </a:bodyPr>
          <a:lstStyle/>
          <a:p>
            <a:pPr algn="ctr"/>
            <a:endParaRPr lang="it-IT" sz="1000" b="1" dirty="0" smtClean="0">
              <a:solidFill>
                <a:srgbClr val="007AF5"/>
              </a:solidFill>
              <a:latin typeface="Bahnschrift" panose="020B0502040204020203" pitchFamily="34" charset="0"/>
            </a:endParaRPr>
          </a:p>
          <a:p>
            <a:pPr algn="just"/>
            <a:r>
              <a:rPr lang="it-IT" sz="900" dirty="0" smtClean="0">
                <a:latin typeface="Bahnschrift" panose="020B0502040204020203" pitchFamily="34" charset="0"/>
              </a:rPr>
              <a:t>DESCRIZIONE DELL’ INTERVENTO</a:t>
            </a:r>
          </a:p>
          <a:p>
            <a:pPr algn="just"/>
            <a:r>
              <a:rPr lang="it-IT" sz="1100" dirty="0" smtClean="0"/>
              <a:t>E</a:t>
            </a:r>
            <a:r>
              <a:rPr lang="it-IT" sz="1100" dirty="0"/>
              <a:t>’ intenzione dell’Amministrazione Comunale  realizzare un nuovo percorso pedonale a Portonovo; tale percorso sarà realizzato  in sede affiancata alla viabilità veicolare di collegamento tra il “lago grande” e il “lago profondo” , transitando per la “Piazzetta di Portonovo”. </a:t>
            </a:r>
            <a:r>
              <a:rPr lang="it-IT" sz="1100" dirty="0" smtClean="0"/>
              <a:t> A </a:t>
            </a:r>
            <a:r>
              <a:rPr lang="it-IT" sz="1100" dirty="0"/>
              <a:t>salvaguardia dei pedoni e dei fruitori delle spiagge della baia di Portonovo, appare di particolare importanza prevedere un tragitto protetto che eviti la commistione tra il traffico veicolare e quello pedonale che nel periodo estivo provoca notevoli disagi e pericoli.  </a:t>
            </a:r>
          </a:p>
          <a:p>
            <a:pPr algn="just"/>
            <a:r>
              <a:rPr lang="it-IT" sz="1100" dirty="0"/>
              <a:t>La sede stradale asfaltata ha diverse larghezze e in alcuni punti permette di ipotizzare uno spazio adeguato per il percorso pedonale e in altri punti sarà necessario occupare la banchina laterale e un parte di bordo strada oggi occupato da una serie di essenze arboree ed arbustive.  Si evidenzia che tale percorso a bordo strada è fondamentale anche per evitare o diminuire  il transito indisciplinato nei sentieri creati all’interno della macchia </a:t>
            </a:r>
            <a:r>
              <a:rPr lang="it-IT" sz="1100" dirty="0" smtClean="0"/>
              <a:t>boschiva, </a:t>
            </a:r>
            <a:r>
              <a:rPr lang="it-IT" sz="1100" dirty="0"/>
              <a:t>per esempio il sentiero di collegamento tra la piazzetta e il parcheggio della Torre.</a:t>
            </a:r>
          </a:p>
          <a:p>
            <a:pPr lvl="1" algn="just"/>
            <a:endParaRPr lang="it-IT" sz="1100" dirty="0" smtClean="0">
              <a:latin typeface="Bahnschrift" panose="020B0502040204020203" pitchFamily="34" charset="0"/>
            </a:endParaRPr>
          </a:p>
        </p:txBody>
      </p:sp>
      <p:sp>
        <p:nvSpPr>
          <p:cNvPr id="7" name="Rettangolo 6"/>
          <p:cNvSpPr/>
          <p:nvPr/>
        </p:nvSpPr>
        <p:spPr>
          <a:xfrm>
            <a:off x="405143" y="2029140"/>
            <a:ext cx="5100867" cy="1892826"/>
          </a:xfrm>
          <a:prstGeom prst="rect">
            <a:avLst/>
          </a:prstGeom>
          <a:solidFill>
            <a:schemeClr val="bg1"/>
          </a:solidFill>
        </p:spPr>
        <p:txBody>
          <a:bodyPr wrap="square">
            <a:spAutoFit/>
          </a:bodyPr>
          <a:lstStyle/>
          <a:p>
            <a:pPr algn="just"/>
            <a:endParaRPr lang="it-IT" sz="1300" dirty="0" smtClean="0">
              <a:solidFill>
                <a:srgbClr val="000000"/>
              </a:solidFill>
              <a:latin typeface="Bahnschrift" panose="020B0502040204020203" pitchFamily="34" charset="0"/>
            </a:endParaRPr>
          </a:p>
          <a:p>
            <a:pPr algn="just"/>
            <a:r>
              <a:rPr lang="it-IT" sz="1300" dirty="0">
                <a:solidFill>
                  <a:srgbClr val="000000"/>
                </a:solidFill>
                <a:latin typeface="Bahnschrift" panose="020B0502040204020203" pitchFamily="34" charset="0"/>
              </a:rPr>
              <a:t>Quadro Economico</a:t>
            </a:r>
            <a:r>
              <a:rPr lang="it-IT" sz="1300" b="1" dirty="0">
                <a:latin typeface="Bahnschrift" panose="020B0502040204020203" pitchFamily="34" charset="0"/>
              </a:rPr>
              <a:t>:</a:t>
            </a:r>
            <a:r>
              <a:rPr lang="it-IT" sz="1300" b="1" dirty="0">
                <a:solidFill>
                  <a:srgbClr val="FF0000"/>
                </a:solidFill>
                <a:latin typeface="Bahnschrift" panose="020B0502040204020203" pitchFamily="34" charset="0"/>
              </a:rPr>
              <a:t>              </a:t>
            </a:r>
            <a:r>
              <a:rPr lang="it-IT" sz="1300" b="1" dirty="0">
                <a:solidFill>
                  <a:srgbClr val="007BFA"/>
                </a:solidFill>
                <a:latin typeface="Bahnschrift" panose="020B0502040204020203" pitchFamily="34" charset="0"/>
              </a:rPr>
              <a:t>€ </a:t>
            </a:r>
            <a:r>
              <a:rPr lang="it-IT" sz="1300" b="1" dirty="0" smtClean="0">
                <a:solidFill>
                  <a:srgbClr val="007BFA"/>
                </a:solidFill>
                <a:latin typeface="Bahnschrift" panose="020B0502040204020203" pitchFamily="34" charset="0"/>
              </a:rPr>
              <a:t>300.000,00</a:t>
            </a:r>
            <a:endParaRPr lang="it-IT" sz="1300" b="1" dirty="0">
              <a:solidFill>
                <a:srgbClr val="007BFA"/>
              </a:solidFill>
              <a:latin typeface="Bahnschrift" panose="020B0502040204020203" pitchFamily="34" charset="0"/>
            </a:endParaRPr>
          </a:p>
          <a:p>
            <a:pPr algn="just"/>
            <a:r>
              <a:rPr lang="it-IT" sz="1300" dirty="0">
                <a:solidFill>
                  <a:srgbClr val="000000"/>
                </a:solidFill>
                <a:latin typeface="Bahnschrift" panose="020B0502040204020203" pitchFamily="34" charset="0"/>
              </a:rPr>
              <a:t>Fonte di finanziamento:	     </a:t>
            </a:r>
            <a:r>
              <a:rPr lang="it-IT" sz="1300" b="1" dirty="0">
                <a:solidFill>
                  <a:srgbClr val="007BFA"/>
                </a:solidFill>
                <a:latin typeface="Bahnschrift" panose="020B0502040204020203" pitchFamily="34" charset="0"/>
              </a:rPr>
              <a:t>Mutuo da CDP</a:t>
            </a:r>
          </a:p>
          <a:p>
            <a:r>
              <a:rPr lang="it-IT" sz="1300" dirty="0">
                <a:solidFill>
                  <a:srgbClr val="000000"/>
                </a:solidFill>
                <a:latin typeface="Bahnschrift" panose="020B0502040204020203" pitchFamily="34" charset="0"/>
              </a:rPr>
              <a:t>Stato avanzamento:	</a:t>
            </a:r>
            <a:r>
              <a:rPr lang="it-IT" sz="1300" b="1" dirty="0">
                <a:solidFill>
                  <a:srgbClr val="007BFA"/>
                </a:solidFill>
                <a:latin typeface="Bahnschrift" panose="020B0502040204020203" pitchFamily="34" charset="0"/>
              </a:rPr>
              <a:t>     PFTE approvato G.C. 20.11.2025</a:t>
            </a:r>
          </a:p>
          <a:p>
            <a:r>
              <a:rPr lang="it-IT" sz="1300" dirty="0">
                <a:solidFill>
                  <a:srgbClr val="000000"/>
                </a:solidFill>
                <a:latin typeface="Bahnschrift" panose="020B0502040204020203" pitchFamily="34" charset="0"/>
              </a:rPr>
              <a:t>Tempi fasi successive:         </a:t>
            </a:r>
            <a:r>
              <a:rPr lang="it-IT" sz="1300" b="1" dirty="0">
                <a:solidFill>
                  <a:srgbClr val="007BFA"/>
                </a:solidFill>
                <a:latin typeface="Bahnschrift" panose="020B0502040204020203" pitchFamily="34" charset="0"/>
              </a:rPr>
              <a:t>Entro Dicembre 2025:</a:t>
            </a:r>
          </a:p>
          <a:p>
            <a:r>
              <a:rPr lang="it-IT" sz="1300" b="1" dirty="0">
                <a:solidFill>
                  <a:srgbClr val="007BFA"/>
                </a:solidFill>
                <a:latin typeface="Bahnschrift" panose="020B0502040204020203" pitchFamily="34" charset="0"/>
              </a:rPr>
              <a:t>                                                - Acquisizione Mutuo</a:t>
            </a:r>
          </a:p>
          <a:p>
            <a:r>
              <a:rPr lang="it-IT" sz="1300" b="1" dirty="0">
                <a:solidFill>
                  <a:srgbClr val="007BFA"/>
                </a:solidFill>
                <a:latin typeface="Bahnschrift" panose="020B0502040204020203" pitchFamily="34" charset="0"/>
              </a:rPr>
              <a:t>                                                - Approvazione progetto esecutivo</a:t>
            </a:r>
          </a:p>
          <a:p>
            <a:r>
              <a:rPr lang="it-IT" sz="1300" b="1" dirty="0">
                <a:solidFill>
                  <a:srgbClr val="007BFA"/>
                </a:solidFill>
                <a:latin typeface="Bahnschrift" panose="020B0502040204020203" pitchFamily="34" charset="0"/>
              </a:rPr>
              <a:t>                                                - Avvio procedure di gara</a:t>
            </a:r>
          </a:p>
          <a:p>
            <a:r>
              <a:rPr lang="it-IT" sz="1300" b="1" dirty="0">
                <a:solidFill>
                  <a:srgbClr val="007BFA"/>
                </a:solidFill>
                <a:latin typeface="Bahnschrift" panose="020B0502040204020203" pitchFamily="34" charset="0"/>
              </a:rPr>
              <a:t>                                               Inizio lavori previsto marzo 2025</a:t>
            </a:r>
          </a:p>
        </p:txBody>
      </p:sp>
      <p:cxnSp>
        <p:nvCxnSpPr>
          <p:cNvPr id="3" name="Connettore diritto 2"/>
          <p:cNvCxnSpPr/>
          <p:nvPr/>
        </p:nvCxnSpPr>
        <p:spPr>
          <a:xfrm>
            <a:off x="5623770" y="2265423"/>
            <a:ext cx="0" cy="4282971"/>
          </a:xfrm>
          <a:prstGeom prst="line">
            <a:avLst/>
          </a:prstGeom>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8039744" y="4220558"/>
            <a:ext cx="4455645" cy="246221"/>
          </a:xfrm>
          <a:prstGeom prst="rect">
            <a:avLst/>
          </a:prstGeom>
          <a:noFill/>
        </p:spPr>
        <p:txBody>
          <a:bodyPr wrap="square" rtlCol="0">
            <a:spAutoFit/>
          </a:bodyPr>
          <a:lstStyle/>
          <a:p>
            <a:pPr algn="ctr"/>
            <a:r>
              <a:rPr lang="it-IT" sz="1000" dirty="0">
                <a:latin typeface="Bahnschrift" panose="020B0502040204020203" pitchFamily="34" charset="0"/>
              </a:rPr>
              <a:t>p</a:t>
            </a:r>
            <a:r>
              <a:rPr lang="it-IT" sz="1000" dirty="0" smtClean="0">
                <a:latin typeface="Bahnschrift" panose="020B0502040204020203" pitchFamily="34" charset="0"/>
              </a:rPr>
              <a:t>lanimetria di progetto</a:t>
            </a:r>
            <a:endParaRPr lang="it-IT" sz="1000" dirty="0">
              <a:latin typeface="Bahnschrift" panose="020B0502040204020203" pitchFamily="34" charset="0"/>
            </a:endParaRPr>
          </a:p>
        </p:txBody>
      </p:sp>
      <p:sp>
        <p:nvSpPr>
          <p:cNvPr id="12" name="CasellaDiTesto 11"/>
          <p:cNvSpPr txBox="1"/>
          <p:nvPr/>
        </p:nvSpPr>
        <p:spPr>
          <a:xfrm>
            <a:off x="8235375" y="3519874"/>
            <a:ext cx="2349452" cy="461665"/>
          </a:xfrm>
          <a:prstGeom prst="rect">
            <a:avLst/>
          </a:prstGeom>
          <a:noFill/>
        </p:spPr>
        <p:txBody>
          <a:bodyPr wrap="square" rtlCol="0">
            <a:spAutoFit/>
          </a:bodyPr>
          <a:lstStyle/>
          <a:p>
            <a:pPr algn="ctr"/>
            <a:r>
              <a:rPr lang="it-IT" sz="600" dirty="0" smtClean="0">
                <a:solidFill>
                  <a:schemeClr val="bg1"/>
                </a:solidFill>
                <a:latin typeface="Bahnschrift" panose="020B0502040204020203" pitchFamily="34" charset="0"/>
              </a:rPr>
              <a:t>2° stralcio non </a:t>
            </a:r>
          </a:p>
          <a:p>
            <a:pPr algn="ctr"/>
            <a:r>
              <a:rPr lang="it-IT" sz="600" dirty="0" smtClean="0">
                <a:solidFill>
                  <a:schemeClr val="bg1"/>
                </a:solidFill>
                <a:latin typeface="Bahnschrift" panose="020B0502040204020203" pitchFamily="34" charset="0"/>
              </a:rPr>
              <a:t>oggetto</a:t>
            </a:r>
          </a:p>
          <a:p>
            <a:pPr algn="ctr"/>
            <a:r>
              <a:rPr lang="it-IT" sz="600" dirty="0" smtClean="0">
                <a:solidFill>
                  <a:schemeClr val="bg1"/>
                </a:solidFill>
                <a:latin typeface="Bahnschrift" panose="020B0502040204020203" pitchFamily="34" charset="0"/>
              </a:rPr>
              <a:t> del presente </a:t>
            </a:r>
          </a:p>
          <a:p>
            <a:pPr algn="ctr"/>
            <a:r>
              <a:rPr lang="it-IT" sz="600" dirty="0" smtClean="0">
                <a:solidFill>
                  <a:schemeClr val="bg1"/>
                </a:solidFill>
                <a:latin typeface="Bahnschrift" panose="020B0502040204020203" pitchFamily="34" charset="0"/>
              </a:rPr>
              <a:t>PFTE</a:t>
            </a:r>
            <a:endParaRPr lang="it-IT" sz="600" dirty="0">
              <a:solidFill>
                <a:schemeClr val="bg1"/>
              </a:solidFill>
              <a:latin typeface="Bahnschrift" panose="020B0502040204020203" pitchFamily="34" charset="0"/>
            </a:endParaRPr>
          </a:p>
        </p:txBody>
      </p:sp>
      <p:sp>
        <p:nvSpPr>
          <p:cNvPr id="13" name="CasellaDiTesto 12"/>
          <p:cNvSpPr txBox="1"/>
          <p:nvPr/>
        </p:nvSpPr>
        <p:spPr>
          <a:xfrm>
            <a:off x="9683286" y="2837054"/>
            <a:ext cx="1501848" cy="276999"/>
          </a:xfrm>
          <a:prstGeom prst="rect">
            <a:avLst/>
          </a:prstGeom>
          <a:noFill/>
        </p:spPr>
        <p:txBody>
          <a:bodyPr wrap="square" rtlCol="0">
            <a:spAutoFit/>
          </a:bodyPr>
          <a:lstStyle/>
          <a:p>
            <a:pPr algn="ctr"/>
            <a:r>
              <a:rPr lang="it-IT" sz="600" dirty="0" smtClean="0">
                <a:latin typeface="Bahnschrift" panose="020B0502040204020203" pitchFamily="34" charset="0"/>
              </a:rPr>
              <a:t>1° stralcio oggetto</a:t>
            </a:r>
          </a:p>
          <a:p>
            <a:pPr algn="ctr"/>
            <a:r>
              <a:rPr lang="it-IT" sz="600" dirty="0" smtClean="0">
                <a:latin typeface="Bahnschrift" panose="020B0502040204020203" pitchFamily="34" charset="0"/>
              </a:rPr>
              <a:t> d’intervento</a:t>
            </a:r>
            <a:endParaRPr lang="it-IT" sz="600" dirty="0">
              <a:latin typeface="Bahnschrift" panose="020B0502040204020203" pitchFamily="34" charset="0"/>
            </a:endParaRPr>
          </a:p>
        </p:txBody>
      </p:sp>
      <p:sp>
        <p:nvSpPr>
          <p:cNvPr id="19" name="CasellaDiTesto 18"/>
          <p:cNvSpPr txBox="1"/>
          <p:nvPr/>
        </p:nvSpPr>
        <p:spPr>
          <a:xfrm>
            <a:off x="8039743" y="6350214"/>
            <a:ext cx="4455645" cy="246221"/>
          </a:xfrm>
          <a:prstGeom prst="rect">
            <a:avLst/>
          </a:prstGeom>
          <a:noFill/>
        </p:spPr>
        <p:txBody>
          <a:bodyPr wrap="square" rtlCol="0">
            <a:spAutoFit/>
          </a:bodyPr>
          <a:lstStyle/>
          <a:p>
            <a:pPr algn="ctr"/>
            <a:r>
              <a:rPr lang="it-IT" sz="1000" dirty="0">
                <a:latin typeface="Bahnschrift" panose="020B0502040204020203" pitchFamily="34" charset="0"/>
              </a:rPr>
              <a:t>i</a:t>
            </a:r>
            <a:r>
              <a:rPr lang="it-IT" sz="1000" dirty="0" smtClean="0">
                <a:latin typeface="Bahnschrift" panose="020B0502040204020203" pitchFamily="34" charset="0"/>
              </a:rPr>
              <a:t>potesi di progetto</a:t>
            </a:r>
            <a:endParaRPr lang="it-IT" sz="1000" dirty="0">
              <a:latin typeface="Bahnschrift" panose="020B0502040204020203" pitchFamily="34" charset="0"/>
            </a:endParaRPr>
          </a:p>
        </p:txBody>
      </p:sp>
      <p:sp>
        <p:nvSpPr>
          <p:cNvPr id="20" name="CasellaDiTesto 19"/>
          <p:cNvSpPr txBox="1"/>
          <p:nvPr/>
        </p:nvSpPr>
        <p:spPr>
          <a:xfrm>
            <a:off x="4879818" y="6305326"/>
            <a:ext cx="4455645" cy="246221"/>
          </a:xfrm>
          <a:prstGeom prst="rect">
            <a:avLst/>
          </a:prstGeom>
          <a:noFill/>
        </p:spPr>
        <p:txBody>
          <a:bodyPr wrap="square" rtlCol="0">
            <a:spAutoFit/>
          </a:bodyPr>
          <a:lstStyle/>
          <a:p>
            <a:pPr algn="ctr"/>
            <a:r>
              <a:rPr lang="it-IT" sz="1000" dirty="0">
                <a:latin typeface="Bahnschrift" panose="020B0502040204020203" pitchFamily="34" charset="0"/>
              </a:rPr>
              <a:t>s</a:t>
            </a:r>
            <a:r>
              <a:rPr lang="it-IT" sz="1000" dirty="0" smtClean="0">
                <a:latin typeface="Bahnschrift" panose="020B0502040204020203" pitchFamily="34" charset="0"/>
              </a:rPr>
              <a:t>tato di fatto</a:t>
            </a:r>
            <a:endParaRPr lang="it-IT" sz="1000" dirty="0">
              <a:latin typeface="Bahnschrift" panose="020B0502040204020203" pitchFamily="34" charset="0"/>
            </a:endParaRPr>
          </a:p>
        </p:txBody>
      </p:sp>
      <p:sp>
        <p:nvSpPr>
          <p:cNvPr id="21" name="CasellaDiTesto 20"/>
          <p:cNvSpPr txBox="1"/>
          <p:nvPr/>
        </p:nvSpPr>
        <p:spPr>
          <a:xfrm>
            <a:off x="4879818" y="4242843"/>
            <a:ext cx="4455645" cy="246221"/>
          </a:xfrm>
          <a:prstGeom prst="rect">
            <a:avLst/>
          </a:prstGeom>
          <a:noFill/>
        </p:spPr>
        <p:txBody>
          <a:bodyPr wrap="square" rtlCol="0">
            <a:spAutoFit/>
          </a:bodyPr>
          <a:lstStyle/>
          <a:p>
            <a:pPr algn="ctr"/>
            <a:r>
              <a:rPr lang="it-IT" sz="1000" dirty="0" smtClean="0">
                <a:latin typeface="Bahnschrift" panose="020B0502040204020203" pitchFamily="34" charset="0"/>
              </a:rPr>
              <a:t>localizzazione intervento</a:t>
            </a:r>
            <a:endParaRPr lang="it-IT" sz="1000" dirty="0">
              <a:latin typeface="Bahnschrift" panose="020B0502040204020203" pitchFamily="34" charset="0"/>
            </a:endParaRPr>
          </a:p>
        </p:txBody>
      </p:sp>
      <p:pic>
        <p:nvPicPr>
          <p:cNvPr id="14" name="Immagine 1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707306" y="2157113"/>
            <a:ext cx="2948433" cy="2066699"/>
          </a:xfrm>
          <a:prstGeom prst="rect">
            <a:avLst/>
          </a:prstGeom>
          <a:ln>
            <a:noFill/>
          </a:ln>
          <a:effectLst>
            <a:outerShdw blurRad="63500" sx="102000" sy="102000" algn="ctr" rotWithShape="0">
              <a:prstClr val="black">
                <a:alpha val="40000"/>
              </a:prstClr>
            </a:outerShdw>
          </a:effectLst>
        </p:spPr>
      </p:pic>
      <p:pic>
        <p:nvPicPr>
          <p:cNvPr id="16" name="Immagine 1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773498" y="2167148"/>
            <a:ext cx="3050202" cy="2052422"/>
          </a:xfrm>
          <a:prstGeom prst="rect">
            <a:avLst/>
          </a:prstGeom>
          <a:ln>
            <a:noFill/>
          </a:ln>
          <a:effectLst>
            <a:outerShdw blurRad="63500" sx="102000" sy="102000" algn="ctr" rotWithShape="0">
              <a:prstClr val="black">
                <a:alpha val="40000"/>
              </a:prstClr>
            </a:outerShdw>
          </a:effectLst>
        </p:spPr>
      </p:pic>
      <p:sp>
        <p:nvSpPr>
          <p:cNvPr id="18" name="Ovale 17"/>
          <p:cNvSpPr/>
          <p:nvPr/>
        </p:nvSpPr>
        <p:spPr>
          <a:xfrm>
            <a:off x="6840451" y="2918523"/>
            <a:ext cx="653143" cy="634069"/>
          </a:xfrm>
          <a:prstGeom prst="ellipse">
            <a:avLst/>
          </a:prstGeom>
          <a:noFill/>
          <a:ln w="38100">
            <a:solidFill>
              <a:srgbClr val="007B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6" name="Immagine 25"/>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707306" y="4559226"/>
            <a:ext cx="2948433" cy="1746099"/>
          </a:xfrm>
          <a:prstGeom prst="rect">
            <a:avLst/>
          </a:prstGeom>
          <a:ln>
            <a:noFill/>
          </a:ln>
          <a:effectLst>
            <a:outerShdw blurRad="63500" sx="102000" sy="102000" algn="ctr" rotWithShape="0">
              <a:prstClr val="black">
                <a:alpha val="40000"/>
              </a:prstClr>
            </a:outerShdw>
          </a:effectLst>
        </p:spPr>
      </p:pic>
      <p:pic>
        <p:nvPicPr>
          <p:cNvPr id="27" name="Immagine 26"/>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773498" y="4562353"/>
            <a:ext cx="3050202" cy="1742973"/>
          </a:xfrm>
          <a:prstGeom prst="rect">
            <a:avLst/>
          </a:prstGeom>
          <a:ln>
            <a:noFill/>
          </a:ln>
          <a:effectLst>
            <a:outerShdw blurRad="63500" sx="102000" sy="102000" algn="ctr" rotWithShape="0">
              <a:prstClr val="black">
                <a:alpha val="40000"/>
              </a:prstClr>
            </a:outerShdw>
          </a:effectLst>
        </p:spPr>
      </p:pic>
      <p:sp>
        <p:nvSpPr>
          <p:cNvPr id="22" name="Rettangolo 21"/>
          <p:cNvSpPr/>
          <p:nvPr/>
        </p:nvSpPr>
        <p:spPr>
          <a:xfrm>
            <a:off x="631647" y="1084488"/>
            <a:ext cx="728084" cy="707886"/>
          </a:xfrm>
          <a:prstGeom prst="rect">
            <a:avLst/>
          </a:prstGeom>
        </p:spPr>
        <p:txBody>
          <a:bodyPr wrap="none">
            <a:spAutoFit/>
          </a:bodyPr>
          <a:lstStyle/>
          <a:p>
            <a:r>
              <a:rPr lang="it-IT" sz="4000" dirty="0" smtClean="0">
                <a:solidFill>
                  <a:schemeClr val="bg1"/>
                </a:solidFill>
                <a:effectLst>
                  <a:outerShdw blurRad="38100" dist="38100" dir="2700000" algn="tl">
                    <a:srgbClr val="000000">
                      <a:alpha val="43137"/>
                    </a:srgbClr>
                  </a:outerShdw>
                </a:effectLst>
                <a:latin typeface="Bahnschrift SemiBold" panose="020B0502040204020203" pitchFamily="34" charset="0"/>
              </a:rPr>
              <a:t>25</a:t>
            </a:r>
            <a:endParaRPr lang="it-IT" sz="4000" dirty="0">
              <a:solidFill>
                <a:schemeClr val="bg1"/>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56570460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2964</TotalTime>
  <Words>1962</Words>
  <Application>Microsoft Office PowerPoint</Application>
  <PresentationFormat>Widescreen</PresentationFormat>
  <Paragraphs>205</Paragraphs>
  <Slides>9</Slides>
  <Notes>9</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9</vt:i4>
      </vt:variant>
    </vt:vector>
  </HeadingPairs>
  <TitlesOfParts>
    <vt:vector size="15" baseType="lpstr">
      <vt:lpstr>Arial</vt:lpstr>
      <vt:lpstr>Bahnschrift</vt:lpstr>
      <vt:lpstr>Bahnschrift SemiBold</vt:lpstr>
      <vt:lpstr>Calibri Light</vt:lpstr>
      <vt:lpstr>Calibri</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Infr Viarie</dc:title>
  <dc:creator>FP</dc:creator>
  <cp:lastModifiedBy>Calavalle Giorgio</cp:lastModifiedBy>
  <cp:revision>380</cp:revision>
  <cp:lastPrinted>2025-11-05T08:29:56Z</cp:lastPrinted>
  <dcterms:created xsi:type="dcterms:W3CDTF">2023-08-30T11:02:00Z</dcterms:created>
  <dcterms:modified xsi:type="dcterms:W3CDTF">2025-11-25T08:45:25Z</dcterms:modified>
</cp:coreProperties>
</file>