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-3024" y="-2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7000" y="812520"/>
            <a:ext cx="5345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Fai clic per spostare la diapositiva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it-IT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Fai clic per modificare il formato delle note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&lt;intestazione&gt;</a:t>
            </a:r>
          </a:p>
        </p:txBody>
      </p:sp>
      <p:sp>
        <p:nvSpPr>
          <p:cNvPr id="20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&lt;data/ora&gt;</a:t>
            </a:r>
          </a:p>
        </p:txBody>
      </p:sp>
      <p:sp>
        <p:nvSpPr>
          <p:cNvPr id="21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&lt;piè di pagina&gt;</a:t>
            </a:r>
          </a:p>
        </p:txBody>
      </p:sp>
      <p:sp>
        <p:nvSpPr>
          <p:cNvPr id="22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173CA0FC-E36D-481E-99F1-5506FF691040}" type="slidenum"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‹N›</a:t>
            </a:fld>
            <a:endParaRPr lang="it-IT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ln w="0">
            <a:noFill/>
          </a:ln>
        </p:spPr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3320" cy="402948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t">
            <a:noAutofit/>
          </a:bodyPr>
          <a:lstStyle/>
          <a:p>
            <a:pPr marL="216000" indent="-21600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 idx="13"/>
          </p:nvPr>
        </p:nvSpPr>
        <p:spPr>
          <a:xfrm>
            <a:off x="4024800" y="9721440"/>
            <a:ext cx="3077280" cy="51264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b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5F719A2-F4C5-460D-84A6-1698B1C39E35}" type="slidenum"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3320" cy="402948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t">
            <a:noAutofit/>
          </a:bodyPr>
          <a:lstStyle/>
          <a:p>
            <a:pPr marL="216000" indent="-21600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sldNum" idx="22"/>
          </p:nvPr>
        </p:nvSpPr>
        <p:spPr>
          <a:xfrm>
            <a:off x="4024800" y="9721440"/>
            <a:ext cx="3077280" cy="51264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b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F151EF5-96E0-43C6-B362-98B22BD4B438}" type="slidenum"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10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3320" cy="402948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t">
            <a:noAutofit/>
          </a:bodyPr>
          <a:lstStyle/>
          <a:p>
            <a:pPr marL="216000" indent="-21600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23"/>
          </p:nvPr>
        </p:nvSpPr>
        <p:spPr>
          <a:xfrm>
            <a:off x="4024800" y="9721440"/>
            <a:ext cx="3077280" cy="51264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b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00AD756-305F-431B-8773-191ACF973B8D}" type="slidenum"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11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ln w="0">
            <a:noFill/>
          </a:ln>
        </p:spPr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3320" cy="402948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t">
            <a:noAutofit/>
          </a:bodyPr>
          <a:lstStyle/>
          <a:p>
            <a:pPr marL="216000" indent="-21600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 idx="14"/>
          </p:nvPr>
        </p:nvSpPr>
        <p:spPr>
          <a:xfrm>
            <a:off x="4024800" y="9721440"/>
            <a:ext cx="3077280" cy="51264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b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B7B43CB-14F5-4479-8302-A2C8A19931B1}" type="slidenum"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2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ln w="0">
            <a:noFill/>
          </a:ln>
        </p:spPr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3320" cy="402948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t">
            <a:noAutofit/>
          </a:bodyPr>
          <a:lstStyle/>
          <a:p>
            <a:pPr marL="216000" indent="-21600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sldNum" idx="15"/>
          </p:nvPr>
        </p:nvSpPr>
        <p:spPr>
          <a:xfrm>
            <a:off x="4024800" y="9721440"/>
            <a:ext cx="3077280" cy="51264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b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EF414A9-3A6B-453E-8EE7-7E1AB69C0105}" type="slidenum"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3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ln w="0">
            <a:noFill/>
          </a:ln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3320" cy="402948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t">
            <a:noAutofit/>
          </a:bodyPr>
          <a:lstStyle/>
          <a:p>
            <a:pPr marL="216000" indent="-21600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ldNum" idx="16"/>
          </p:nvPr>
        </p:nvSpPr>
        <p:spPr>
          <a:xfrm>
            <a:off x="4024800" y="9721440"/>
            <a:ext cx="3077280" cy="51264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b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8CD0061-8C12-4CD4-A23A-1C9183D53BCD}" type="slidenum"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4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ln w="0">
            <a:noFill/>
          </a:ln>
        </p:spPr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3320" cy="402948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t">
            <a:noAutofit/>
          </a:bodyPr>
          <a:lstStyle/>
          <a:p>
            <a:pPr marL="216000" indent="-21600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sldNum" idx="17"/>
          </p:nvPr>
        </p:nvSpPr>
        <p:spPr>
          <a:xfrm>
            <a:off x="4024800" y="9721440"/>
            <a:ext cx="3077280" cy="51264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b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45FC7EE-1F52-4FE6-8255-A56F838C48FA}" type="slidenum"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5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ln w="0">
            <a:noFill/>
          </a:ln>
        </p:spPr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3320" cy="402948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t">
            <a:noAutofit/>
          </a:bodyPr>
          <a:lstStyle/>
          <a:p>
            <a:pPr marL="216000" indent="-21600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sldNum" idx="18"/>
          </p:nvPr>
        </p:nvSpPr>
        <p:spPr>
          <a:xfrm>
            <a:off x="4024800" y="9721440"/>
            <a:ext cx="3077280" cy="51264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b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E2495DD-3E75-49C0-B8EC-414973114779}" type="slidenum"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6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ln w="0">
            <a:noFill/>
          </a:ln>
        </p:spPr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3320" cy="402948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t">
            <a:noAutofit/>
          </a:bodyPr>
          <a:lstStyle/>
          <a:p>
            <a:pPr marL="216000" indent="-21600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sldNum" idx="19"/>
          </p:nvPr>
        </p:nvSpPr>
        <p:spPr>
          <a:xfrm>
            <a:off x="4024800" y="9721440"/>
            <a:ext cx="3077280" cy="51264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b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C9C99D3-6165-46B5-8C89-863D83BB5B79}" type="slidenum"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7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ln w="0">
            <a:noFill/>
          </a:ln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3320" cy="402948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t">
            <a:noAutofit/>
          </a:bodyPr>
          <a:lstStyle/>
          <a:p>
            <a:pPr marL="216000" indent="-21600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sldNum" idx="20"/>
          </p:nvPr>
        </p:nvSpPr>
        <p:spPr>
          <a:xfrm>
            <a:off x="4024800" y="9721440"/>
            <a:ext cx="3077280" cy="51264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b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5AB262E-36C5-4335-9964-EC88789D53B9}" type="slidenum"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8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10280" y="4925160"/>
            <a:ext cx="5683320" cy="402948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t">
            <a:noAutofit/>
          </a:bodyPr>
          <a:lstStyle/>
          <a:p>
            <a:pPr marL="216000" indent="-216000">
              <a:buNone/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sldNum" idx="21"/>
          </p:nvPr>
        </p:nvSpPr>
        <p:spPr>
          <a:xfrm>
            <a:off x="4024800" y="9721440"/>
            <a:ext cx="3077280" cy="512640"/>
          </a:xfrm>
          <a:prstGeom prst="rect">
            <a:avLst/>
          </a:prstGeom>
          <a:noFill/>
          <a:ln w="0">
            <a:noFill/>
          </a:ln>
        </p:spPr>
        <p:txBody>
          <a:bodyPr lIns="94680" tIns="47160" rIns="94680" bIns="47160" anchor="b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A3E8EFE-D6FB-48B7-8628-481482993902}" type="slidenum"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+mn-lt"/>
                <a:ea typeface="+mn-ea"/>
              </a:rPr>
              <a:t>9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Settimo livello strutturaModifica gli stili del testo dello schema</a:t>
            </a:r>
          </a:p>
          <a:p>
            <a:pPr marL="3456000" lvl="7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3888000" lvl="8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Terzo livello</a:t>
            </a:r>
          </a:p>
          <a:p>
            <a:pPr marL="4320000" lvl="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Quarto livello</a:t>
            </a:r>
          </a:p>
          <a:p>
            <a:pPr marL="4320000" lvl="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0B62A64A-B1C4-472C-BFB9-2FB247B3BA84}" type="datetime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25/11/2025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94D64E2-D09D-4726-8BD1-DBDEAD0FBE34}" type="slidenum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‹N›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Settimo livello strutturaModifica gli stili del testo dello schema</a:t>
            </a:r>
          </a:p>
          <a:p>
            <a:pPr marL="3456000" lvl="7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3888000" lvl="8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Terzo livello</a:t>
            </a:r>
          </a:p>
          <a:p>
            <a:pPr marL="4320000" lvl="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Quarto livello</a:t>
            </a:r>
          </a:p>
          <a:p>
            <a:pPr marL="4320000" lvl="0" indent="-216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A1758A57-03CC-4F7D-9EAD-85B25ADE5815}" type="datetime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25/11/2025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DA879C2-3BFA-4268-AC7E-A72BBB2550B7}" type="slidenum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‹N›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6000" b="0" u="none" strike="noStrike">
                <a:solidFill>
                  <a:srgbClr val="000000"/>
                </a:solidFill>
                <a:effectLst/>
                <a:uFillTx/>
                <a:latin typeface="Calibri Light"/>
              </a:rPr>
              <a:t>Fare clic per modificare lo stile del titolo</a:t>
            </a:r>
            <a:endParaRPr lang="en-US" sz="60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594A52C2-3714-4449-A9B4-1430057E40EA}" type="datetime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25/11/2025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8103C10-13B6-4D3C-A5C2-94FD1CB0FB11}" type="slidenum">
              <a:rPr lang="it-IT" sz="1200" b="0" u="none" strike="noStrike">
                <a:solidFill>
                  <a:srgbClr val="8B8B8B"/>
                </a:solidFill>
                <a:effectLst/>
                <a:uFillTx/>
                <a:latin typeface="Calibri"/>
              </a:rPr>
              <a:t>‹N›</a:t>
            </a:fld>
            <a:endParaRPr lang="it-IT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Secondo livello struttura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Terzo livello struttura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Quarto livello struttura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Quinto livello struttura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Sesto livello struttura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Settimo livello struttura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7"/>
          <p:cNvSpPr/>
          <p:nvPr/>
        </p:nvSpPr>
        <p:spPr>
          <a:xfrm>
            <a:off x="454680" y="288000"/>
            <a:ext cx="11354400" cy="1095840"/>
          </a:xfrm>
          <a:prstGeom prst="rect">
            <a:avLst/>
          </a:prstGeom>
          <a:noFill/>
          <a:ln w="12600">
            <a:solidFill>
              <a:srgbClr val="007AF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Comune di Ancona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/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 </a:t>
            </a:r>
            <a:r>
              <a:rPr lang="it-IT" sz="1800" b="0" u="none" strike="noStrike">
                <a:solidFill>
                  <a:srgbClr val="0079F5"/>
                </a:solidFill>
                <a:effectLst/>
                <a:uFillTx/>
                <a:latin typeface="Bahnschrift"/>
              </a:rPr>
              <a:t>U.O. TECNOLOGICO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                                                                 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CasellaDiTesto 8"/>
          <p:cNvSpPr/>
          <p:nvPr/>
        </p:nvSpPr>
        <p:spPr>
          <a:xfrm>
            <a:off x="362160" y="3158280"/>
            <a:ext cx="1105632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5" name="Immagine 24"/>
          <p:cNvPicPr/>
          <p:nvPr/>
        </p:nvPicPr>
        <p:blipFill>
          <a:blip r:embed="rId3"/>
          <a:stretch/>
        </p:blipFill>
        <p:spPr>
          <a:xfrm>
            <a:off x="2406600" y="1440000"/>
            <a:ext cx="7601400" cy="5334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Ovale 1"/>
          <p:cNvSpPr/>
          <p:nvPr/>
        </p:nvSpPr>
        <p:spPr>
          <a:xfrm>
            <a:off x="2586039" y="5419233"/>
            <a:ext cx="152400" cy="142875"/>
          </a:xfrm>
          <a:prstGeom prst="ellipse">
            <a:avLst/>
          </a:prstGeom>
          <a:solidFill>
            <a:srgbClr val="7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2586039" y="5594453"/>
            <a:ext cx="152400" cy="142875"/>
          </a:xfrm>
          <a:prstGeom prst="ellipse">
            <a:avLst/>
          </a:prstGeom>
          <a:solidFill>
            <a:srgbClr val="7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547939" y="5397810"/>
            <a:ext cx="390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smtClean="0">
                <a:solidFill>
                  <a:srgbClr val="0070C0"/>
                </a:solidFill>
              </a:rPr>
              <a:t>4</a:t>
            </a:r>
            <a:endParaRPr lang="it-IT" sz="600" b="1" dirty="0">
              <a:solidFill>
                <a:srgbClr val="0070C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46403" y="5573557"/>
            <a:ext cx="390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smtClean="0">
                <a:solidFill>
                  <a:srgbClr val="0070C0"/>
                </a:solidFill>
              </a:rPr>
              <a:t>5</a:t>
            </a:r>
            <a:endParaRPr lang="it-IT" sz="600" b="1" dirty="0">
              <a:solidFill>
                <a:srgbClr val="0070C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6897686" y="2464815"/>
            <a:ext cx="152400" cy="142875"/>
          </a:xfrm>
          <a:prstGeom prst="ellipse">
            <a:avLst/>
          </a:prstGeom>
          <a:solidFill>
            <a:srgbClr val="7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854823" y="2443919"/>
            <a:ext cx="390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smtClean="0">
                <a:solidFill>
                  <a:srgbClr val="0070C0"/>
                </a:solidFill>
              </a:rPr>
              <a:t>5</a:t>
            </a:r>
            <a:endParaRPr lang="it-IT" sz="600" b="1" dirty="0">
              <a:solidFill>
                <a:srgbClr val="0070C0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6650037" y="3725252"/>
            <a:ext cx="152400" cy="142875"/>
          </a:xfrm>
          <a:prstGeom prst="ellipse">
            <a:avLst/>
          </a:prstGeom>
          <a:solidFill>
            <a:srgbClr val="7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608759" y="3704356"/>
            <a:ext cx="3905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b="1" dirty="0" smtClean="0">
                <a:solidFill>
                  <a:srgbClr val="0070C0"/>
                </a:solidFill>
              </a:rPr>
              <a:t>4</a:t>
            </a:r>
            <a:endParaRPr lang="it-IT" sz="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asellaDiTesto 7"/>
          <p:cNvSpPr/>
          <p:nvPr/>
        </p:nvSpPr>
        <p:spPr>
          <a:xfrm>
            <a:off x="469800" y="490680"/>
            <a:ext cx="11353320" cy="1095840"/>
          </a:xfrm>
          <a:prstGeom prst="rect">
            <a:avLst/>
          </a:prstGeom>
          <a:noFill/>
          <a:ln w="12600">
            <a:solidFill>
              <a:srgbClr val="007AF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Comune di Ancona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/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 </a:t>
            </a:r>
            <a:r>
              <a:rPr lang="it-IT" sz="1800" b="0" u="none" strike="noStrike">
                <a:solidFill>
                  <a:srgbClr val="0079F5"/>
                </a:solidFill>
                <a:effectLst/>
                <a:uFillTx/>
                <a:latin typeface="Bahnschrift"/>
              </a:rPr>
              <a:t>U.O. TECNOLOGICO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                                                                 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Rettangolo 5"/>
          <p:cNvSpPr/>
          <p:nvPr/>
        </p:nvSpPr>
        <p:spPr>
          <a:xfrm>
            <a:off x="504000" y="2638080"/>
            <a:ext cx="11353320" cy="3913920"/>
          </a:xfrm>
          <a:prstGeom prst="rect">
            <a:avLst/>
          </a:prstGeom>
          <a:solidFill>
            <a:srgbClr val="007BFA"/>
          </a:solidFill>
          <a:ln w="12600">
            <a:solidFill>
              <a:srgbClr val="007AF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2" name="CasellaDiTesto 8"/>
          <p:cNvSpPr/>
          <p:nvPr/>
        </p:nvSpPr>
        <p:spPr>
          <a:xfrm>
            <a:off x="607680" y="4680000"/>
            <a:ext cx="11056320" cy="173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tabLst>
                <a:tab pos="971640" algn="l"/>
              </a:tabLst>
            </a:pPr>
            <a:r>
              <a:rPr lang="en-US" sz="3600" b="1" u="none" strike="noStrike">
                <a:solidFill>
                  <a:srgbClr val="FFFFFF"/>
                </a:solidFill>
                <a:effectLst/>
                <a:uFillTx/>
                <a:latin typeface="Bahnschrift SemiBold"/>
                <a:ea typeface="Arial"/>
              </a:rPr>
              <a:t>LAVORI DI REALIZZAZIONE DI NUOVI IMPIANTI DI CLIMATIZZAZIONE A SERVIZIO DI IMMOBILI COMUNALI</a:t>
            </a:r>
            <a:endParaRPr lang="it-IT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4968000" y="3002400"/>
            <a:ext cx="2278800" cy="1101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971640" algn="l"/>
              </a:tabLst>
            </a:pPr>
            <a:r>
              <a:rPr lang="en-US" sz="6000" b="1" u="none" strike="noStrike">
                <a:solidFill>
                  <a:srgbClr val="FFFFFF"/>
                </a:solidFill>
                <a:effectLst/>
                <a:uFillTx/>
                <a:latin typeface="Bahnschrift SemiBold"/>
                <a:ea typeface="Arial"/>
              </a:rPr>
              <a:t>6-10</a:t>
            </a:r>
            <a:endParaRPr lang="it-IT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ttangolo 8"/>
          <p:cNvSpPr/>
          <p:nvPr/>
        </p:nvSpPr>
        <p:spPr>
          <a:xfrm>
            <a:off x="152280" y="128520"/>
            <a:ext cx="444240" cy="6576480"/>
          </a:xfrm>
          <a:prstGeom prst="rect">
            <a:avLst/>
          </a:prstGeom>
          <a:gradFill rotWithShape="0">
            <a:gsLst>
              <a:gs pos="0">
                <a:srgbClr val="007BFA"/>
              </a:gs>
              <a:gs pos="100000">
                <a:srgbClr val="CEE1F2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7AF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CasellaDiTesto 6"/>
          <p:cNvSpPr/>
          <p:nvPr/>
        </p:nvSpPr>
        <p:spPr>
          <a:xfrm>
            <a:off x="837720" y="128520"/>
            <a:ext cx="5831280" cy="12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1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DESCRIZIONE  INTERVENTO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Rettangolo 7"/>
          <p:cNvSpPr/>
          <p:nvPr/>
        </p:nvSpPr>
        <p:spPr>
          <a:xfrm>
            <a:off x="725760" y="128520"/>
            <a:ext cx="6002280" cy="6576480"/>
          </a:xfrm>
          <a:prstGeom prst="rect">
            <a:avLst/>
          </a:prstGeom>
          <a:noFill/>
          <a:ln w="12600">
            <a:solidFill>
              <a:srgbClr val="007AF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Rettangolo 9"/>
          <p:cNvSpPr/>
          <p:nvPr/>
        </p:nvSpPr>
        <p:spPr>
          <a:xfrm>
            <a:off x="837720" y="864000"/>
            <a:ext cx="5426280" cy="37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L'intervento prevede l'istallazione di impianti di climatizzazione estiva consistenti nella istallazione di pompe di calore ad espansione diretta, split/ terminali interni, tubazioni di circolazione del fluido vettore termico, impianti elettrici e scarichi condense annesse.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  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Localizzazione intervento</a:t>
            </a: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:                       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  <a:ea typeface="DejaVu Sans"/>
              </a:rPr>
              <a:t>Asilo nido Raperonzolo di Via Redipuglia 35/A 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  <a:ea typeface="DejaVu Sans"/>
              </a:rPr>
              <a:t>Asilo nido Aquilone di Via Redipuglia 35/A;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  <a:ea typeface="DejaVu Sans"/>
              </a:rPr>
              <a:t>Asilo nido Primo Incontro di Via Redipuglia 35/A;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  <a:ea typeface="DejaVu Sans"/>
              </a:rPr>
              <a:t>Uffici U.O. Servizi Amministrativi Cimiteriali, Strada di Passo Varano, 1-3;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  <a:ea typeface="DejaVu Sans"/>
              </a:rPr>
              <a:t>Uffici U.O. Tecnologico, Via Matteotti, 31;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     Quadro Economico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:                                   €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  <a:ea typeface="Times New Roman"/>
              </a:rPr>
              <a:t>240.000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     Fonte di finanziamento:			 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Mutuo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     Consegna lavori: 		           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Dicembre 2025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     Fine lavori: 			           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Maggio 2026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Stato avanzamento:	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		        Iter di approvazione lavori in corso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CasellaDiTesto 10"/>
          <p:cNvSpPr/>
          <p:nvPr/>
        </p:nvSpPr>
        <p:spPr>
          <a:xfrm>
            <a:off x="8736480" y="6491520"/>
            <a:ext cx="445536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9" name="Immagine 78"/>
          <p:cNvPicPr/>
          <p:nvPr/>
        </p:nvPicPr>
        <p:blipFill>
          <a:blip r:embed="rId3"/>
          <a:stretch/>
        </p:blipFill>
        <p:spPr>
          <a:xfrm>
            <a:off x="8017920" y="137160"/>
            <a:ext cx="2997000" cy="1878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Immagine 79"/>
          <p:cNvPicPr/>
          <p:nvPr/>
        </p:nvPicPr>
        <p:blipFill>
          <a:blip r:embed="rId4"/>
          <a:stretch/>
        </p:blipFill>
        <p:spPr>
          <a:xfrm>
            <a:off x="7992000" y="2444760"/>
            <a:ext cx="3023280" cy="2067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" name="Immagine 80"/>
          <p:cNvPicPr/>
          <p:nvPr/>
        </p:nvPicPr>
        <p:blipFill>
          <a:blip r:embed="rId4"/>
          <a:stretch/>
        </p:blipFill>
        <p:spPr>
          <a:xfrm>
            <a:off x="7992360" y="2180160"/>
            <a:ext cx="3022920" cy="2067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" name="Immagine 81"/>
          <p:cNvPicPr/>
          <p:nvPr/>
        </p:nvPicPr>
        <p:blipFill>
          <a:blip r:embed="rId5"/>
          <a:stretch/>
        </p:blipFill>
        <p:spPr>
          <a:xfrm>
            <a:off x="7442640" y="4680000"/>
            <a:ext cx="4005360" cy="1871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7"/>
          <p:cNvSpPr/>
          <p:nvPr/>
        </p:nvSpPr>
        <p:spPr>
          <a:xfrm>
            <a:off x="469800" y="490680"/>
            <a:ext cx="11353320" cy="1095840"/>
          </a:xfrm>
          <a:prstGeom prst="rect">
            <a:avLst/>
          </a:prstGeom>
          <a:noFill/>
          <a:ln w="12600">
            <a:solidFill>
              <a:srgbClr val="007AF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Comune di Ancona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/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 </a:t>
            </a:r>
            <a:r>
              <a:rPr lang="it-IT" sz="1800" b="0" u="none" strike="noStrike">
                <a:solidFill>
                  <a:srgbClr val="0079F5"/>
                </a:solidFill>
                <a:effectLst/>
                <a:uFillTx/>
                <a:latin typeface="Bahnschrift"/>
              </a:rPr>
              <a:t>U.O. TECNOLOGICO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                                                                 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Rettangolo 5"/>
          <p:cNvSpPr/>
          <p:nvPr/>
        </p:nvSpPr>
        <p:spPr>
          <a:xfrm>
            <a:off x="432000" y="2592000"/>
            <a:ext cx="11353320" cy="3240000"/>
          </a:xfrm>
          <a:prstGeom prst="rect">
            <a:avLst/>
          </a:prstGeom>
          <a:solidFill>
            <a:srgbClr val="007BFA"/>
          </a:solidFill>
          <a:ln w="12600">
            <a:solidFill>
              <a:srgbClr val="007AF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8" name="CasellaDiTesto 8"/>
          <p:cNvSpPr/>
          <p:nvPr/>
        </p:nvSpPr>
        <p:spPr>
          <a:xfrm>
            <a:off x="576000" y="4320000"/>
            <a:ext cx="1105632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971640" algn="l"/>
              </a:tabLst>
            </a:pPr>
            <a:r>
              <a:rPr lang="en-US" sz="3600" b="1" u="none" strike="noStrike">
                <a:solidFill>
                  <a:srgbClr val="FFFFFF"/>
                </a:solidFill>
                <a:effectLst/>
                <a:uFillTx/>
                <a:latin typeface="Bahnschrift SemiBold"/>
                <a:ea typeface="Arial"/>
              </a:rPr>
              <a:t>ADEGUAMENTO ANTINCENDIO GALLERIA RISORGIMENTO – I° STRALCIO FUNZIONALE </a:t>
            </a:r>
            <a:endParaRPr lang="it-IT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CasellaDiTesto 8"/>
          <p:cNvSpPr/>
          <p:nvPr/>
        </p:nvSpPr>
        <p:spPr>
          <a:xfrm>
            <a:off x="5400000" y="2808000"/>
            <a:ext cx="1512000" cy="10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971640" algn="l"/>
              </a:tabLst>
            </a:pPr>
            <a:r>
              <a:rPr lang="en-US" sz="6000" b="1" u="none" strike="noStrike">
                <a:solidFill>
                  <a:srgbClr val="FFFFFF"/>
                </a:solidFill>
                <a:effectLst/>
                <a:uFillTx/>
                <a:latin typeface="Bahnschrift SemiBold"/>
                <a:ea typeface="Arial"/>
              </a:rPr>
              <a:t>1</a:t>
            </a:r>
            <a:endParaRPr lang="it-IT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8"/>
          <p:cNvSpPr/>
          <p:nvPr/>
        </p:nvSpPr>
        <p:spPr>
          <a:xfrm>
            <a:off x="152280" y="128520"/>
            <a:ext cx="444240" cy="6576480"/>
          </a:xfrm>
          <a:prstGeom prst="rect">
            <a:avLst/>
          </a:prstGeom>
          <a:gradFill rotWithShape="0">
            <a:gsLst>
              <a:gs pos="0">
                <a:srgbClr val="007BFA"/>
              </a:gs>
              <a:gs pos="100000">
                <a:srgbClr val="CEE1F2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7AF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CasellaDiTesto 6"/>
          <p:cNvSpPr/>
          <p:nvPr/>
        </p:nvSpPr>
        <p:spPr>
          <a:xfrm>
            <a:off x="837720" y="128520"/>
            <a:ext cx="5831280" cy="12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1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DESCRIZIONE  INTERVENTO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Rettangolo 7"/>
          <p:cNvSpPr/>
          <p:nvPr/>
        </p:nvSpPr>
        <p:spPr>
          <a:xfrm>
            <a:off x="725760" y="128520"/>
            <a:ext cx="6002280" cy="6576480"/>
          </a:xfrm>
          <a:prstGeom prst="rect">
            <a:avLst/>
          </a:prstGeom>
          <a:noFill/>
          <a:ln w="12600">
            <a:solidFill>
              <a:srgbClr val="007AF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Rettangolo 9"/>
          <p:cNvSpPr/>
          <p:nvPr/>
        </p:nvSpPr>
        <p:spPr>
          <a:xfrm>
            <a:off x="837720" y="864000"/>
            <a:ext cx="5426280" cy="400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L'intervento prevede: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>
              <a:lnSpc>
                <a:spcPct val="100000"/>
              </a:lnSpc>
              <a:spcBef>
                <a:spcPts val="56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Smantellamento e smaltimento n.7 ventilanti;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9640" indent="-179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Smantellamento e smaltimento cavi elettrici camino;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9640" indent="-179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Riqualificazione e bonifica camino;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9640" indent="-179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Realizzazione nuovo locale tecnico;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9640" indent="-179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Impianto di rivelazione incendi;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9640" indent="-179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Nuove vie di cavo per predisposizione segnalazioni ottiche;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9640" indent="-179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Istallazione di U.P.S. e Quadro Elettrico generale;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9640" indent="-179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Impianto idrico antincendio;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9640" indent="-179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impianto condizionamento locale tecnico;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28600"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     Localizzazione intervento:                     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Galleria del Risorgimento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     Quadro Economico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:                                   €  400.000,00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     Fonte di finanziamento:			 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Mutuo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     Consegna lavori: 		            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Marzo 2025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     Fine lavori: 			            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Agosto 2025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Stato avanzamento:	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		        Interventi terminati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CasellaDiTesto 10"/>
          <p:cNvSpPr/>
          <p:nvPr/>
        </p:nvSpPr>
        <p:spPr>
          <a:xfrm>
            <a:off x="8736480" y="6491520"/>
            <a:ext cx="445536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5" name="Immagine 34"/>
          <p:cNvPicPr/>
          <p:nvPr/>
        </p:nvPicPr>
        <p:blipFill>
          <a:blip r:embed="rId3"/>
          <a:stretch/>
        </p:blipFill>
        <p:spPr>
          <a:xfrm>
            <a:off x="6840000" y="360000"/>
            <a:ext cx="5121720" cy="2451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" name="Immagine 35"/>
          <p:cNvPicPr/>
          <p:nvPr/>
        </p:nvPicPr>
        <p:blipFill>
          <a:blip r:embed="rId4"/>
          <a:stretch/>
        </p:blipFill>
        <p:spPr>
          <a:xfrm>
            <a:off x="6984000" y="3111840"/>
            <a:ext cx="4941720" cy="2720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sellaDiTesto 7"/>
          <p:cNvSpPr/>
          <p:nvPr/>
        </p:nvSpPr>
        <p:spPr>
          <a:xfrm>
            <a:off x="469800" y="490680"/>
            <a:ext cx="11353320" cy="1095840"/>
          </a:xfrm>
          <a:prstGeom prst="rect">
            <a:avLst/>
          </a:prstGeom>
          <a:noFill/>
          <a:ln w="12600">
            <a:solidFill>
              <a:srgbClr val="007AF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Comune di Ancona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/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 </a:t>
            </a:r>
            <a:r>
              <a:rPr lang="it-IT" sz="1800" b="0" u="none" strike="noStrike">
                <a:solidFill>
                  <a:srgbClr val="0079F5"/>
                </a:solidFill>
                <a:effectLst/>
                <a:uFillTx/>
                <a:latin typeface="Bahnschrift"/>
              </a:rPr>
              <a:t>U.O. TECNOLOGICO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                                                                 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Rettangolo 5"/>
          <p:cNvSpPr/>
          <p:nvPr/>
        </p:nvSpPr>
        <p:spPr>
          <a:xfrm>
            <a:off x="432000" y="2592000"/>
            <a:ext cx="11353320" cy="3600000"/>
          </a:xfrm>
          <a:prstGeom prst="rect">
            <a:avLst/>
          </a:prstGeom>
          <a:solidFill>
            <a:srgbClr val="007BFA"/>
          </a:solidFill>
          <a:ln w="12600">
            <a:solidFill>
              <a:srgbClr val="007AF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9" name="CasellaDiTesto 8"/>
          <p:cNvSpPr/>
          <p:nvPr/>
        </p:nvSpPr>
        <p:spPr>
          <a:xfrm>
            <a:off x="576000" y="4752000"/>
            <a:ext cx="1105632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971640" algn="l"/>
              </a:tabLst>
            </a:pPr>
            <a:r>
              <a:rPr lang="en-US" sz="3600" b="1" u="none" strike="noStrike">
                <a:solidFill>
                  <a:srgbClr val="FFFFFF"/>
                </a:solidFill>
                <a:effectLst/>
                <a:uFillTx/>
                <a:latin typeface="Bahnschrift SemiBold"/>
                <a:ea typeface="Arial"/>
              </a:rPr>
              <a:t>ADEGUAMENTO ANTINCENDIO GALLERIA RISORGIMENTO – II° STRALCIO FUNZIONALE </a:t>
            </a:r>
            <a:endParaRPr lang="it-IT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CasellaDiTesto 8"/>
          <p:cNvSpPr/>
          <p:nvPr/>
        </p:nvSpPr>
        <p:spPr>
          <a:xfrm>
            <a:off x="5400000" y="2955960"/>
            <a:ext cx="1512000" cy="10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971640" algn="l"/>
              </a:tabLst>
            </a:pPr>
            <a:r>
              <a:rPr lang="en-US" sz="6000" b="1" u="none" strike="noStrike">
                <a:solidFill>
                  <a:srgbClr val="FFFFFF"/>
                </a:solidFill>
                <a:effectLst/>
                <a:uFillTx/>
                <a:latin typeface="Bahnschrift SemiBold"/>
                <a:ea typeface="Arial"/>
              </a:rPr>
              <a:t>2</a:t>
            </a:r>
            <a:endParaRPr lang="it-IT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8"/>
          <p:cNvSpPr/>
          <p:nvPr/>
        </p:nvSpPr>
        <p:spPr>
          <a:xfrm>
            <a:off x="152280" y="128520"/>
            <a:ext cx="444240" cy="6576480"/>
          </a:xfrm>
          <a:prstGeom prst="rect">
            <a:avLst/>
          </a:prstGeom>
          <a:gradFill rotWithShape="0">
            <a:gsLst>
              <a:gs pos="0">
                <a:srgbClr val="007BFA"/>
              </a:gs>
              <a:gs pos="100000">
                <a:srgbClr val="CEE1F2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7AF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CasellaDiTesto 6"/>
          <p:cNvSpPr/>
          <p:nvPr/>
        </p:nvSpPr>
        <p:spPr>
          <a:xfrm>
            <a:off x="837720" y="128520"/>
            <a:ext cx="5831280" cy="12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1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DESCRIZIONE  INTERVENTO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Rettangolo 7"/>
          <p:cNvSpPr/>
          <p:nvPr/>
        </p:nvSpPr>
        <p:spPr>
          <a:xfrm>
            <a:off x="725760" y="128520"/>
            <a:ext cx="6002280" cy="6576480"/>
          </a:xfrm>
          <a:prstGeom prst="rect">
            <a:avLst/>
          </a:prstGeom>
          <a:noFill/>
          <a:ln w="12600">
            <a:solidFill>
              <a:srgbClr val="007AF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Rettangolo 9"/>
          <p:cNvSpPr/>
          <p:nvPr/>
        </p:nvSpPr>
        <p:spPr>
          <a:xfrm>
            <a:off x="837720" y="864000"/>
            <a:ext cx="5426280" cy="338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L'intervento prevede: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9640" indent="-179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Realizzazione di impianto semaforico di blocco entrate in galleria in caso di incendio;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9640" indent="-179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Illuminazione di emergenza vie di fuga;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9640" indent="-179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Istallazione di impianto TVCC;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9640" indent="-179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Istallazione di impianto telefonico SOS;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9640" indent="-179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Istallazione di impianto illuminazione uscita progressiva;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28600"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     Localizzazione intervento:                     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Galleria del Risorgimento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     Quadro Economico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:                                  €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  <a:ea typeface="Times New Roman"/>
              </a:rPr>
              <a:t> 181.723,08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     Fonte di finanziamento:			 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Fondi Spagnuolo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     Consegna lavori: 		            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Marzo 2025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     Fine lavori: 			            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Luglio 2025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Stato avanzamento:	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		        Interventi terminati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CasellaDiTesto 10"/>
          <p:cNvSpPr/>
          <p:nvPr/>
        </p:nvSpPr>
        <p:spPr>
          <a:xfrm>
            <a:off x="8736480" y="6491520"/>
            <a:ext cx="445536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Progetto F.T.E./Esecutivo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6" name="Immagine 45"/>
          <p:cNvPicPr/>
          <p:nvPr/>
        </p:nvPicPr>
        <p:blipFill>
          <a:blip r:embed="rId3"/>
          <a:stretch/>
        </p:blipFill>
        <p:spPr>
          <a:xfrm>
            <a:off x="6840000" y="360000"/>
            <a:ext cx="5121720" cy="2451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Immagine 46"/>
          <p:cNvPicPr/>
          <p:nvPr/>
        </p:nvPicPr>
        <p:blipFill>
          <a:blip r:embed="rId4"/>
          <a:stretch/>
        </p:blipFill>
        <p:spPr>
          <a:xfrm>
            <a:off x="6984000" y="3111840"/>
            <a:ext cx="4941720" cy="2720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asellaDiTesto 7"/>
          <p:cNvSpPr/>
          <p:nvPr/>
        </p:nvSpPr>
        <p:spPr>
          <a:xfrm>
            <a:off x="469800" y="490680"/>
            <a:ext cx="11353320" cy="1095840"/>
          </a:xfrm>
          <a:prstGeom prst="rect">
            <a:avLst/>
          </a:prstGeom>
          <a:noFill/>
          <a:ln w="12600">
            <a:solidFill>
              <a:srgbClr val="007AF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Comune di Ancona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/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 </a:t>
            </a:r>
            <a:r>
              <a:rPr lang="it-IT" sz="1800" b="0" u="none" strike="noStrike">
                <a:solidFill>
                  <a:srgbClr val="0079F5"/>
                </a:solidFill>
                <a:effectLst/>
                <a:uFillTx/>
                <a:latin typeface="Bahnschrift"/>
              </a:rPr>
              <a:t>U.O. TECNOLOGICO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                                                                 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Rettangolo 5"/>
          <p:cNvSpPr/>
          <p:nvPr/>
        </p:nvSpPr>
        <p:spPr>
          <a:xfrm>
            <a:off x="504000" y="2664000"/>
            <a:ext cx="11353320" cy="3456000"/>
          </a:xfrm>
          <a:prstGeom prst="rect">
            <a:avLst/>
          </a:prstGeom>
          <a:solidFill>
            <a:srgbClr val="007BFA"/>
          </a:solidFill>
          <a:ln w="12600">
            <a:solidFill>
              <a:srgbClr val="007AF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0" name="CasellaDiTesto 8"/>
          <p:cNvSpPr/>
          <p:nvPr/>
        </p:nvSpPr>
        <p:spPr>
          <a:xfrm>
            <a:off x="576000" y="4880160"/>
            <a:ext cx="1123200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tabLst>
                <a:tab pos="971640" algn="l"/>
              </a:tabLst>
            </a:pPr>
            <a:r>
              <a:rPr lang="en-US" sz="2200" b="1" u="none" strike="noStrike">
                <a:solidFill>
                  <a:srgbClr val="FFFFFF"/>
                </a:solidFill>
                <a:effectLst/>
                <a:uFillTx/>
                <a:latin typeface="Bahnschrift SemiBold"/>
                <a:ea typeface="Arial"/>
              </a:rPr>
              <a:t>APPROVAZIONE PROGETTO DI FATTIBILITÀ TECNICO - ECONOMICA/ESECUTIVA DEI LAVORI DI COMPLETA SOSTITUZIONE DELL'IMPIANTO DI PUBBLICA ILLUMINAZIONE DELLA GALLERIA RISORGIMENTO  </a:t>
            </a:r>
            <a:r>
              <a:rPr lang="it-IT" sz="2200" b="0" u="none" strike="noStrike">
                <a:solidFill>
                  <a:srgbClr val="FFFFFF"/>
                </a:solidFill>
                <a:effectLst/>
                <a:uFillTx/>
                <a:latin typeface="Bahnschrift SemiBold"/>
              </a:rPr>
              <a:t>CUP: E35I25000200004</a:t>
            </a:r>
            <a:r>
              <a:rPr lang="en-US" sz="2200" b="1" u="none" strike="noStrike">
                <a:solidFill>
                  <a:srgbClr val="FFFFFF"/>
                </a:solidFill>
                <a:effectLst/>
                <a:uFillTx/>
                <a:latin typeface="Bahnschrift SemiBold"/>
                <a:ea typeface="Arial"/>
              </a:rPr>
              <a:t>.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CasellaDiTesto 8"/>
          <p:cNvSpPr/>
          <p:nvPr/>
        </p:nvSpPr>
        <p:spPr>
          <a:xfrm>
            <a:off x="5400000" y="2883960"/>
            <a:ext cx="1512000" cy="10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971640" algn="l"/>
              </a:tabLst>
            </a:pPr>
            <a:r>
              <a:rPr lang="en-US" sz="6000" b="1" u="none" strike="noStrike">
                <a:solidFill>
                  <a:srgbClr val="FFFFFF"/>
                </a:solidFill>
                <a:effectLst/>
                <a:uFillTx/>
                <a:latin typeface="Bahnschrift SemiBold"/>
                <a:ea typeface="Arial"/>
              </a:rPr>
              <a:t>3</a:t>
            </a:r>
            <a:endParaRPr lang="it-IT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ttangolo 8"/>
          <p:cNvSpPr/>
          <p:nvPr/>
        </p:nvSpPr>
        <p:spPr>
          <a:xfrm>
            <a:off x="152280" y="128520"/>
            <a:ext cx="444240" cy="6576480"/>
          </a:xfrm>
          <a:prstGeom prst="rect">
            <a:avLst/>
          </a:prstGeom>
          <a:gradFill rotWithShape="0">
            <a:gsLst>
              <a:gs pos="0">
                <a:srgbClr val="007BFA"/>
              </a:gs>
              <a:gs pos="100000">
                <a:srgbClr val="CEE1F2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7AF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CasellaDiTesto 6"/>
          <p:cNvSpPr/>
          <p:nvPr/>
        </p:nvSpPr>
        <p:spPr>
          <a:xfrm>
            <a:off x="837720" y="128520"/>
            <a:ext cx="5831280" cy="12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1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DESCRIZIONE  INTERVENTO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Rettangolo 7"/>
          <p:cNvSpPr/>
          <p:nvPr/>
        </p:nvSpPr>
        <p:spPr>
          <a:xfrm>
            <a:off x="725760" y="128520"/>
            <a:ext cx="6002280" cy="6576480"/>
          </a:xfrm>
          <a:prstGeom prst="rect">
            <a:avLst/>
          </a:prstGeom>
          <a:noFill/>
          <a:ln w="12600">
            <a:solidFill>
              <a:srgbClr val="007AF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Rettangolo 9"/>
          <p:cNvSpPr/>
          <p:nvPr/>
        </p:nvSpPr>
        <p:spPr>
          <a:xfrm>
            <a:off x="837720" y="864000"/>
            <a:ext cx="5426280" cy="557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L'intervento prevede: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28600" algn="just">
              <a:buClr>
                <a:srgbClr val="000000"/>
              </a:buClr>
              <a:buFont typeface="OpenSymbol"/>
              <a:buAutoNum type="arabicParenR"/>
              <a:tabLst>
                <a:tab pos="408240" algn="l"/>
              </a:tabLst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rimozione impianto di pubblica illuminazione esistente (canaletta, proiettori, cavi elettrici) e smaltimento;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Installazione di nuova canale portacavi in acciaio inox, cavi elettrici, quadri e componentistica accessoria;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Installazione di n° 36  corpi illuminanti del circuito permanente e n° 30 corpi illuminanti del circuito di rinforzo;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Istallazione del sistema di controllo e regolazione, con allacci ed alimentazione dai n. 4 quadri di sezionamento;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Installazione - a circa 30/50 mt da entrambi gli imbocchi – di sonde di luminanza;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Realizzazione di linee elettriche di illuminazione permanente (distribuzione ai quadri di sezionamento) e di rinforzo (distribuzione diretta);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Distribuzione linee di controllo alle sonde di luminanza;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Installazione centralina di controllo e comando dell’illuminamento nella cabina sita nel parcheggio di Via Michelangelo;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2860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Rimozione dei cavi elettrici delle linee filoviarie aeree e relativo smaltimento;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28600"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     Localizzazione intervento:                   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Galleria del Risorgimento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Quadro Economico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:                                          €   400.000,00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Fonte di finanziamento:			       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Mutuo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Consegna lavori: 		                         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Dicembre 2025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Termine contrattuale: 			    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Aprile 2025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Stato avanzamento:	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		 Approvazione P.F.T.E./Esecutivo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CasellaDiTesto 10"/>
          <p:cNvSpPr/>
          <p:nvPr/>
        </p:nvSpPr>
        <p:spPr>
          <a:xfrm>
            <a:off x="8736480" y="6491520"/>
            <a:ext cx="445536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4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Progetto F.T.E./Esecutivo</a:t>
            </a:r>
            <a:endParaRPr lang="it-IT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7" name="Immagine 56"/>
          <p:cNvPicPr/>
          <p:nvPr/>
        </p:nvPicPr>
        <p:blipFill>
          <a:blip r:embed="rId3"/>
          <a:stretch/>
        </p:blipFill>
        <p:spPr>
          <a:xfrm>
            <a:off x="6840000" y="360000"/>
            <a:ext cx="5121720" cy="2451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Immagine 57"/>
          <p:cNvPicPr/>
          <p:nvPr/>
        </p:nvPicPr>
        <p:blipFill>
          <a:blip r:embed="rId4"/>
          <a:stretch/>
        </p:blipFill>
        <p:spPr>
          <a:xfrm>
            <a:off x="6984000" y="3111840"/>
            <a:ext cx="4941720" cy="2720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asellaDiTesto 7"/>
          <p:cNvSpPr/>
          <p:nvPr/>
        </p:nvSpPr>
        <p:spPr>
          <a:xfrm>
            <a:off x="469800" y="490680"/>
            <a:ext cx="11353320" cy="1095840"/>
          </a:xfrm>
          <a:prstGeom prst="rect">
            <a:avLst/>
          </a:prstGeom>
          <a:noFill/>
          <a:ln w="12600">
            <a:solidFill>
              <a:srgbClr val="007AF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Comune di Ancona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/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 </a:t>
            </a:r>
            <a:r>
              <a:rPr lang="it-IT" sz="1800" b="0" u="none" strike="noStrike">
                <a:solidFill>
                  <a:srgbClr val="0079F5"/>
                </a:solidFill>
                <a:effectLst/>
                <a:uFillTx/>
                <a:latin typeface="Bahnschrift"/>
              </a:rPr>
              <a:t>U.O. TECNOLOGICO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it-IT" sz="2200" b="0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                                                                 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Rettangolo 5"/>
          <p:cNvSpPr/>
          <p:nvPr/>
        </p:nvSpPr>
        <p:spPr>
          <a:xfrm>
            <a:off x="504000" y="3158280"/>
            <a:ext cx="11353320" cy="3177720"/>
          </a:xfrm>
          <a:prstGeom prst="rect">
            <a:avLst/>
          </a:prstGeom>
          <a:solidFill>
            <a:srgbClr val="007BFA"/>
          </a:solidFill>
          <a:ln w="12600">
            <a:solidFill>
              <a:srgbClr val="007AF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1" name="CasellaDiTesto 8"/>
          <p:cNvSpPr/>
          <p:nvPr/>
        </p:nvSpPr>
        <p:spPr>
          <a:xfrm>
            <a:off x="607680" y="4824000"/>
            <a:ext cx="11056320" cy="109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tabLst>
                <a:tab pos="971640" algn="l"/>
              </a:tabLst>
            </a:pPr>
            <a:r>
              <a:rPr lang="en-US" sz="2200" b="1" u="none" strike="noStrike">
                <a:solidFill>
                  <a:srgbClr val="FFFFFF"/>
                </a:solidFill>
                <a:effectLst/>
                <a:uFillTx/>
                <a:latin typeface="Bahnschrift SemiBold"/>
                <a:ea typeface="Arial"/>
              </a:rPr>
              <a:t>APPROVAZIONE PROGETTO DI FATTIBILITÀ TECNICO - ECONOMICA/ESECUTIVA DEI LAVORI DI REALIZZAZIONE DI DUE NUOVI IMPIANTI DI PUBBLICA ILLUMINAZIONE PRESSO IL PARCO DI VIA MONTE MARINO E DI VIA SACRIPANTI.</a:t>
            </a:r>
            <a:endParaRPr lang="it-IT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CasellaDiTesto 8"/>
          <p:cNvSpPr/>
          <p:nvPr/>
        </p:nvSpPr>
        <p:spPr>
          <a:xfrm>
            <a:off x="5400000" y="3312000"/>
            <a:ext cx="1512000" cy="10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971640" algn="l"/>
              </a:tabLst>
            </a:pPr>
            <a:r>
              <a:rPr lang="en-US" sz="6000" b="1" u="none" strike="noStrike">
                <a:solidFill>
                  <a:srgbClr val="FFFFFF"/>
                </a:solidFill>
                <a:effectLst/>
                <a:uFillTx/>
                <a:latin typeface="Bahnschrift SemiBold"/>
                <a:ea typeface="Arial"/>
              </a:rPr>
              <a:t>4-5</a:t>
            </a:r>
            <a:endParaRPr lang="it-IT" sz="6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tangolo 8"/>
          <p:cNvSpPr/>
          <p:nvPr/>
        </p:nvSpPr>
        <p:spPr>
          <a:xfrm>
            <a:off x="152280" y="128520"/>
            <a:ext cx="444240" cy="6576480"/>
          </a:xfrm>
          <a:prstGeom prst="rect">
            <a:avLst/>
          </a:prstGeom>
          <a:gradFill rotWithShape="0">
            <a:gsLst>
              <a:gs pos="0">
                <a:srgbClr val="007BFA"/>
              </a:gs>
              <a:gs pos="100000">
                <a:srgbClr val="CEE1F2"/>
              </a:gs>
            </a:gsLst>
            <a:path path="rect">
              <a:fillToRect l="50000" t="50000" r="50000" b="50000"/>
            </a:path>
          </a:gradFill>
          <a:ln w="12600">
            <a:solidFill>
              <a:srgbClr val="007AF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CasellaDiTesto 6"/>
          <p:cNvSpPr/>
          <p:nvPr/>
        </p:nvSpPr>
        <p:spPr>
          <a:xfrm>
            <a:off x="837720" y="128520"/>
            <a:ext cx="5831280" cy="12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000" b="1" u="none" strike="noStrike">
                <a:solidFill>
                  <a:srgbClr val="007AF5"/>
                </a:solidFill>
                <a:effectLst/>
                <a:uFillTx/>
                <a:latin typeface="Bahnschrift"/>
              </a:rPr>
              <a:t>DESCRIZIONE  INTERVENTO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Rettangolo 7"/>
          <p:cNvSpPr/>
          <p:nvPr/>
        </p:nvSpPr>
        <p:spPr>
          <a:xfrm>
            <a:off x="725760" y="128520"/>
            <a:ext cx="6002280" cy="6576480"/>
          </a:xfrm>
          <a:prstGeom prst="rect">
            <a:avLst/>
          </a:prstGeom>
          <a:noFill/>
          <a:ln w="12600">
            <a:solidFill>
              <a:srgbClr val="007AF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Rettangolo 9"/>
          <p:cNvSpPr/>
          <p:nvPr/>
        </p:nvSpPr>
        <p:spPr>
          <a:xfrm>
            <a:off x="837720" y="971640"/>
            <a:ext cx="5426280" cy="501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L'intervento prevede: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9640" indent="-179640" algn="just">
              <a:lnSpc>
                <a:spcPct val="100000"/>
              </a:lnSpc>
            </a:pPr>
            <a:r>
              <a:rPr lang="it-IT" sz="12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Parco di Via Monte Marino</a:t>
            </a: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– necessita di un impianto di pubblica illuminazione in quanto tale area oggi ne è completamente sprovvista; tale parco viene utilizzato principalmente dagli studenti degli adiacenti istituti scolastici e necessita pertanto garantire condizioni di pubblica sicurezza anche nelle ore notturne come richiesto più volte dal personale docente e dai residenti delle strutture residenziali sottostanti l'area verde; 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39640" indent="-179640" algn="just">
              <a:lnSpc>
                <a:spcPct val="100000"/>
              </a:lnSpc>
            </a:pPr>
            <a:r>
              <a:rPr lang="it-IT" sz="1200" b="1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Parco ed aree verdi limitrofe di Via Sacripanti (in adiacenza del campo da baseball)</a:t>
            </a:r>
            <a:r>
              <a:rPr lang="it-IT" sz="12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– tale parco è dotato di una pista perimetrale ciclo-pedonale frequentemente utilizzata nelle ore notturne; ad oggi tale pista è dotata solo per metà da un impianto di pubblica illuminazione; si ritiene opportuno procedere con il completamento dell'impianto di pubblica illuminazione sulla metà del percorso ad anello attualmente non illuminato; 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228600"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Bahnschrift"/>
              </a:rPr>
              <a:t>   </a:t>
            </a: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Localizzazione intervento:                      Aree Verdi di Via Monte Marino 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                                                                                  e di Via Sacripanti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Quadro Economico:                                               €   100.000,00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Fonte di finanziamento:			                     Mutuo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Consegna lavori: 		                                    Dicembre 2025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Termine contrattuale: 			                 Aprile 2025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1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  Stato avanzamento:                                    Iter di affidamento lavori in corso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CasellaDiTesto 10"/>
          <p:cNvSpPr/>
          <p:nvPr/>
        </p:nvSpPr>
        <p:spPr>
          <a:xfrm>
            <a:off x="8736480" y="6491520"/>
            <a:ext cx="445536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8" name="Immagine 67"/>
          <p:cNvPicPr/>
          <p:nvPr/>
        </p:nvPicPr>
        <p:blipFill>
          <a:blip r:embed="rId3"/>
          <a:stretch/>
        </p:blipFill>
        <p:spPr>
          <a:xfrm>
            <a:off x="6939360" y="205560"/>
            <a:ext cx="4940640" cy="3078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" name="Immagine 68"/>
          <p:cNvPicPr/>
          <p:nvPr/>
        </p:nvPicPr>
        <p:blipFill>
          <a:blip r:embed="rId4"/>
          <a:stretch/>
        </p:blipFill>
        <p:spPr>
          <a:xfrm>
            <a:off x="6984000" y="3816000"/>
            <a:ext cx="4912920" cy="2657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914</Words>
  <Application>Microsoft Office PowerPoint</Application>
  <PresentationFormat>Widescreen</PresentationFormat>
  <Paragraphs>151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2" baseType="lpstr">
      <vt:lpstr>Arial</vt:lpstr>
      <vt:lpstr>Bahnschrift</vt:lpstr>
      <vt:lpstr>Bahnschrift SemiBold</vt:lpstr>
      <vt:lpstr>Calibri</vt:lpstr>
      <vt:lpstr>Calibri Light</vt:lpstr>
      <vt:lpstr>DejaVu Sans</vt:lpstr>
      <vt:lpstr>OpenSymbol</vt:lpstr>
      <vt:lpstr>Symbol</vt:lpstr>
      <vt:lpstr>Times New Roman</vt:lpstr>
      <vt:lpstr>Wingdings</vt:lpstr>
      <vt:lpstr>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Caimmi Simona</dc:creator>
  <cp:lastModifiedBy>Caimmi Simona</cp:lastModifiedBy>
  <cp:revision>2</cp:revision>
  <dcterms:modified xsi:type="dcterms:W3CDTF">2025-11-25T08:00:52Z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2023-08-30T11:02:00Z</dcterms:created>
  <dc:creator>FP</dc:creator>
  <dc:description/>
  <dc:language>it-IT</dc:language>
  <cp:lastModifiedBy/>
  <cp:lastPrinted>2023-09-06T08:07:39Z</cp:lastPrinted>
  <dcterms:modified xsi:type="dcterms:W3CDTF">2025-11-24T12:04:00Z</dcterms:modified>
  <cp:revision>292</cp:revision>
  <dc:subject/>
  <dc:title>Slide Infr Viarie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r8>0</vt:r8>
  </property>
  <property fmtid="{D5CDD505-2E9C-101B-9397-08002B2CF9AE}" pid="6" name="Notes">
    <vt:r8>5</vt:r8>
  </property>
  <property fmtid="{D5CDD505-2E9C-101B-9397-08002B2CF9AE}" pid="7" name="PresentationFormat">
    <vt:lpwstr>Widescreen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r8>5</vt:r8>
  </property>
</Properties>
</file>